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56"/>
  </p:notesMasterIdLst>
  <p:sldIdLst>
    <p:sldId id="256" r:id="rId5"/>
    <p:sldId id="258" r:id="rId6"/>
    <p:sldId id="261" r:id="rId7"/>
    <p:sldId id="259" r:id="rId8"/>
    <p:sldId id="284" r:id="rId9"/>
    <p:sldId id="305" r:id="rId10"/>
    <p:sldId id="306" r:id="rId11"/>
    <p:sldId id="307" r:id="rId12"/>
    <p:sldId id="308" r:id="rId13"/>
    <p:sldId id="310" r:id="rId14"/>
    <p:sldId id="311" r:id="rId15"/>
    <p:sldId id="312" r:id="rId16"/>
    <p:sldId id="309" r:id="rId17"/>
    <p:sldId id="313" r:id="rId18"/>
    <p:sldId id="304" r:id="rId19"/>
    <p:sldId id="314" r:id="rId20"/>
    <p:sldId id="315" r:id="rId21"/>
    <p:sldId id="316" r:id="rId22"/>
    <p:sldId id="318" r:id="rId23"/>
    <p:sldId id="319" r:id="rId24"/>
    <p:sldId id="320" r:id="rId25"/>
    <p:sldId id="324" r:id="rId26"/>
    <p:sldId id="317" r:id="rId27"/>
    <p:sldId id="322" r:id="rId28"/>
    <p:sldId id="325" r:id="rId29"/>
    <p:sldId id="326" r:id="rId30"/>
    <p:sldId id="327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5" r:id="rId50"/>
    <p:sldId id="348" r:id="rId51"/>
    <p:sldId id="347" r:id="rId52"/>
    <p:sldId id="349" r:id="rId53"/>
    <p:sldId id="279" r:id="rId54"/>
    <p:sldId id="280" r:id="rId55"/>
  </p:sldIdLst>
  <p:sldSz cx="9144000" cy="6858000" type="screen4x3"/>
  <p:notesSz cx="6858000" cy="9144000"/>
  <p:embeddedFontLs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Raleway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5053C"/>
    <a:srgbClr val="F40CC2"/>
    <a:srgbClr val="FF6699"/>
    <a:srgbClr val="795080"/>
    <a:srgbClr val="9F1151"/>
    <a:srgbClr val="A93F92"/>
    <a:srgbClr val="12B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16141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69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781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0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71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115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0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86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19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6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81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497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206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29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71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06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13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53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464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605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497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3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81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44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404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544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204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838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795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992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6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87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1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71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769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227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765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127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089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630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877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80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870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08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3135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526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1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08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2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8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53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eginnersbook.com/2017/08/cpp-switch-cas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-457200" y="2057400"/>
            <a:ext cx="92202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b="1" dirty="0" smtClean="0"/>
              <a:t>2. Elements</a:t>
            </a:r>
            <a:br>
              <a:rPr lang="en-US" sz="4000" b="1" dirty="0" smtClean="0"/>
            </a:br>
            <a:r>
              <a:rPr lang="en-US" sz="4000" b="1" dirty="0" smtClean="0"/>
              <a:t> of C++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Tokens: Identifiers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Valid Variables: - 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rgbClr val="C5053C"/>
                </a:solidFill>
              </a:rPr>
              <a:t>	</a:t>
            </a:r>
            <a:r>
              <a:rPr lang="en-US" sz="2400" b="1" dirty="0" err="1" smtClean="0">
                <a:solidFill>
                  <a:srgbClr val="00B050"/>
                </a:solidFill>
              </a:rPr>
              <a:t>avg</a:t>
            </a:r>
            <a:r>
              <a:rPr lang="en-US" sz="2400" b="1" dirty="0" smtClean="0">
                <a:solidFill>
                  <a:srgbClr val="00B050"/>
                </a:solidFill>
              </a:rPr>
              <a:t>,  avg1,  </a:t>
            </a:r>
            <a:r>
              <a:rPr lang="en-US" sz="2400" b="1" dirty="0" err="1" smtClean="0">
                <a:solidFill>
                  <a:srgbClr val="00B050"/>
                </a:solidFill>
              </a:rPr>
              <a:t>class_strength</a:t>
            </a:r>
            <a:r>
              <a:rPr lang="en-US" sz="2400" b="1" dirty="0" smtClean="0">
                <a:solidFill>
                  <a:srgbClr val="00B050"/>
                </a:solidFill>
              </a:rPr>
              <a:t>,  _sum, </a:t>
            </a:r>
            <a:r>
              <a:rPr lang="en-US" sz="2400" b="1" dirty="0" err="1" smtClean="0">
                <a:solidFill>
                  <a:srgbClr val="00B050"/>
                </a:solidFill>
              </a:rPr>
              <a:t>int_num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Invalid Variables:-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rgbClr val="002060"/>
                </a:solidFill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1avg,  currency$, class strength,  </a:t>
            </a:r>
            <a:r>
              <a:rPr lang="en-US" sz="2400" b="1" dirty="0" err="1" smtClean="0">
                <a:solidFill>
                  <a:srgbClr val="FF0000"/>
                </a:solidFill>
              </a:rPr>
              <a:t>int</a:t>
            </a:r>
            <a:r>
              <a:rPr lang="en-US" sz="2400" b="1" dirty="0" smtClean="0">
                <a:solidFill>
                  <a:srgbClr val="FF0000"/>
                </a:solidFill>
              </a:rPr>
              <a:t>, switch</a:t>
            </a:r>
          </a:p>
          <a:p>
            <a:pPr marL="514350" indent="-514350" algn="just">
              <a:buNone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228600" y="2438400"/>
            <a:ext cx="96774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Identifiers and variables are used interchangeably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err="1" smtClean="0">
                <a:solidFill>
                  <a:srgbClr val="002060"/>
                </a:solidFill>
              </a:rPr>
              <a:t>Tokens:Strings</a:t>
            </a:r>
            <a:r>
              <a:rPr lang="en-US" sz="2800" b="1" dirty="0" smtClean="0">
                <a:solidFill>
                  <a:srgbClr val="002060"/>
                </a:solidFill>
              </a:rPr>
              <a:t> and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Strings: Group of characters are represented as String . They are written in “ ”.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rgbClr val="C5053C"/>
                </a:solidFill>
              </a:rPr>
              <a:t> 	</a:t>
            </a:r>
            <a:r>
              <a:rPr lang="en-US" sz="2400" b="1" dirty="0" smtClean="0">
                <a:solidFill>
                  <a:srgbClr val="00B050"/>
                </a:solidFill>
              </a:rPr>
              <a:t>Examples: “India”, “Bill Gates”,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Operators:- Different types of operators 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rgbClr val="002060"/>
                </a:solidFill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</a:rPr>
              <a:t>i.e. Arithmetic Operators :  + , - , * , / , %</a:t>
            </a:r>
          </a:p>
          <a:p>
            <a:pPr marL="457200" indent="-457200" algn="just">
              <a:buNone/>
            </a:pPr>
            <a:endParaRPr lang="en-US" sz="2400" b="1" dirty="0" smtClean="0">
              <a:solidFill>
                <a:srgbClr val="00B050"/>
              </a:solidFill>
            </a:endParaRPr>
          </a:p>
          <a:p>
            <a:pPr marL="457200" indent="-457200" algn="just">
              <a:buNone/>
            </a:pPr>
            <a:r>
              <a:rPr lang="en-US" sz="2400" b="1" u="sng" dirty="0" smtClean="0">
                <a:solidFill>
                  <a:schemeClr val="tx1"/>
                </a:solidFill>
              </a:rPr>
              <a:t>Note: </a:t>
            </a:r>
            <a:r>
              <a:rPr lang="en-US" sz="2400" b="1" dirty="0" smtClean="0">
                <a:solidFill>
                  <a:schemeClr val="accent6"/>
                </a:solidFill>
              </a:rPr>
              <a:t>Other types of Operators will be discussed in Operators Chapter.</a:t>
            </a:r>
          </a:p>
          <a:p>
            <a:pPr marL="514350" indent="-514350" algn="just">
              <a:buNone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Represents storage of data for a variable in RAM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As per requirement of type and range of data we can select appropriate data type.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C5053C"/>
                </a:solidFill>
              </a:rPr>
              <a:t>A variable must be declared with appropriate data type before its’ use.</a:t>
            </a:r>
            <a:endParaRPr lang="en-US" sz="2400" dirty="0">
              <a:solidFill>
                <a:srgbClr val="C5053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6858" t="4639" r="18008" b="12887"/>
          <a:stretch>
            <a:fillRect/>
          </a:stretch>
        </p:blipFill>
        <p:spPr bwMode="auto">
          <a:xfrm>
            <a:off x="1143000" y="1981200"/>
            <a:ext cx="8001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</a:t>
            </a:r>
            <a:r>
              <a:rPr lang="en-US" sz="2800" b="1" dirty="0" err="1" smtClean="0">
                <a:solidFill>
                  <a:srgbClr val="002060"/>
                </a:solidFill>
              </a:rPr>
              <a:t>Types:Fundamental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Fundamental Data Types are basic types without which we can not work.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00B050"/>
                </a:solidFill>
              </a:rPr>
              <a:t> Also Known as Primitive or Primary or Built-in or Basic types</a:t>
            </a:r>
            <a:endParaRPr lang="en-US" sz="2400" dirty="0">
              <a:solidFill>
                <a:srgbClr val="C5053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4598" t="8763" r="11877" b="15636"/>
          <a:stretch>
            <a:fillRect/>
          </a:stretch>
        </p:blipFill>
        <p:spPr bwMode="auto">
          <a:xfrm>
            <a:off x="152400" y="1676400"/>
            <a:ext cx="883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-762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 sz="2600" b="1" dirty="0" smtClean="0">
                <a:solidFill>
                  <a:schemeClr val="accent6"/>
                </a:solidFill>
              </a:rPr>
              <a:t>Formulae For Signed Type: </a:t>
            </a:r>
          </a:p>
          <a:p>
            <a:pPr algn="ctr">
              <a:buNone/>
            </a:pPr>
            <a:r>
              <a:rPr lang="en-US" sz="2600" b="1" dirty="0" smtClean="0">
                <a:solidFill>
                  <a:schemeClr val="accent6"/>
                </a:solidFill>
              </a:rPr>
              <a:t>	</a:t>
            </a:r>
            <a:r>
              <a:rPr lang="en-US" sz="2600" b="1" dirty="0" smtClean="0">
                <a:solidFill>
                  <a:srgbClr val="002060"/>
                </a:solidFill>
              </a:rPr>
              <a:t>-2</a:t>
            </a:r>
            <a:r>
              <a:rPr lang="en-US" sz="2600" b="1" baseline="30000" dirty="0" smtClean="0">
                <a:solidFill>
                  <a:srgbClr val="002060"/>
                </a:solidFill>
              </a:rPr>
              <a:t>n-1</a:t>
            </a:r>
            <a:r>
              <a:rPr lang="en-US" sz="2600" b="1" dirty="0" smtClean="0">
                <a:solidFill>
                  <a:srgbClr val="002060"/>
                </a:solidFill>
              </a:rPr>
              <a:t> to +2</a:t>
            </a:r>
            <a:r>
              <a:rPr lang="en-US" sz="2600" b="1" baseline="30000" dirty="0" smtClean="0">
                <a:solidFill>
                  <a:srgbClr val="002060"/>
                </a:solidFill>
              </a:rPr>
              <a:t>n-1</a:t>
            </a:r>
            <a:r>
              <a:rPr lang="en-US" sz="2600" b="1" dirty="0" smtClean="0">
                <a:solidFill>
                  <a:srgbClr val="002060"/>
                </a:solidFill>
              </a:rPr>
              <a:t> -1</a:t>
            </a:r>
          </a:p>
          <a:p>
            <a:pPr algn="ctr">
              <a:buNone/>
            </a:pPr>
            <a:r>
              <a:rPr lang="en-US" sz="2600" b="1" dirty="0" smtClean="0">
                <a:solidFill>
                  <a:schemeClr val="accent6"/>
                </a:solidFill>
              </a:rPr>
              <a:t>Formulae For </a:t>
            </a:r>
            <a:r>
              <a:rPr lang="en-US" sz="2600" b="1" dirty="0" err="1" smtClean="0">
                <a:solidFill>
                  <a:schemeClr val="accent6"/>
                </a:solidFill>
              </a:rPr>
              <a:t>UnSigned</a:t>
            </a:r>
            <a:r>
              <a:rPr lang="en-US" sz="2600" b="1" dirty="0" smtClean="0">
                <a:solidFill>
                  <a:schemeClr val="accent6"/>
                </a:solidFill>
              </a:rPr>
              <a:t> Type: </a:t>
            </a:r>
          </a:p>
          <a:p>
            <a:pPr algn="ctr">
              <a:buNone/>
            </a:pPr>
            <a:r>
              <a:rPr lang="en-US" sz="2600" b="1" dirty="0" smtClean="0">
                <a:solidFill>
                  <a:srgbClr val="002060"/>
                </a:solidFill>
              </a:rPr>
              <a:t>	0 to  2</a:t>
            </a:r>
            <a:r>
              <a:rPr lang="en-US" sz="2600" b="1" baseline="30000" dirty="0" smtClean="0">
                <a:solidFill>
                  <a:srgbClr val="002060"/>
                </a:solidFill>
              </a:rPr>
              <a:t>n</a:t>
            </a:r>
            <a:r>
              <a:rPr lang="en-US" sz="2600" b="1" dirty="0" smtClean="0">
                <a:solidFill>
                  <a:srgbClr val="002060"/>
                </a:solidFill>
              </a:rPr>
              <a:t> -1</a:t>
            </a: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2600" b="1" dirty="0" smtClean="0">
                <a:solidFill>
                  <a:srgbClr val="00B050"/>
                </a:solidFill>
              </a:rPr>
              <a:t>n= no. of bits used by the data type</a:t>
            </a:r>
          </a:p>
          <a:p>
            <a:pPr>
              <a:buNone/>
            </a:pPr>
            <a:r>
              <a:rPr lang="en-US" sz="2600" b="1" dirty="0" smtClean="0">
                <a:solidFill>
                  <a:srgbClr val="002060"/>
                </a:solidFill>
              </a:rPr>
              <a:t>i.e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.      </a:t>
            </a:r>
            <a:r>
              <a:rPr lang="en-US" sz="2600" b="1" dirty="0" err="1" smtClean="0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 takes 2 bytes = 16 bits</a:t>
            </a:r>
          </a:p>
          <a:p>
            <a:pPr>
              <a:buNone/>
            </a:pP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range = -2</a:t>
            </a:r>
            <a:r>
              <a:rPr lang="en-US" sz="2600" b="1" baseline="30000" dirty="0" smtClean="0">
                <a:solidFill>
                  <a:schemeClr val="accent3">
                    <a:lumMod val="50000"/>
                  </a:schemeClr>
                </a:solidFill>
              </a:rPr>
              <a:t>16-1</a:t>
            </a: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 to +2</a:t>
            </a:r>
            <a:r>
              <a:rPr lang="en-US" sz="2600" b="1" baseline="30000" dirty="0" smtClean="0">
                <a:solidFill>
                  <a:schemeClr val="accent3">
                    <a:lumMod val="50000"/>
                  </a:schemeClr>
                </a:solidFill>
              </a:rPr>
              <a:t>16-1</a:t>
            </a: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 -1</a:t>
            </a:r>
          </a:p>
          <a:p>
            <a:pPr>
              <a:buNone/>
            </a:pP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	 = -2</a:t>
            </a:r>
            <a:r>
              <a:rPr lang="en-US" sz="2600" b="1" baseline="30000" dirty="0" smtClean="0">
                <a:solidFill>
                  <a:schemeClr val="accent3">
                    <a:lumMod val="50000"/>
                  </a:schemeClr>
                </a:solidFill>
              </a:rPr>
              <a:t>15</a:t>
            </a: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 to +2</a:t>
            </a:r>
            <a:r>
              <a:rPr lang="en-US" sz="2600" b="1" baseline="30000" dirty="0" smtClean="0">
                <a:solidFill>
                  <a:schemeClr val="accent3">
                    <a:lumMod val="50000"/>
                  </a:schemeClr>
                </a:solidFill>
              </a:rPr>
              <a:t>15</a:t>
            </a: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 -1 </a:t>
            </a:r>
          </a:p>
          <a:p>
            <a:pPr>
              <a:buNone/>
            </a:pP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	 = -32,768 to +32,6767</a:t>
            </a: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2600" b="1" u="sng" dirty="0" smtClean="0">
                <a:solidFill>
                  <a:srgbClr val="002060"/>
                </a:solidFill>
              </a:rPr>
              <a:t>Note:</a:t>
            </a:r>
            <a:r>
              <a:rPr lang="en-US" sz="2600" b="1" dirty="0" smtClean="0">
                <a:solidFill>
                  <a:srgbClr val="002060"/>
                </a:solidFill>
              </a:rPr>
              <a:t> </a:t>
            </a:r>
            <a:r>
              <a:rPr lang="en-US" sz="2600" b="1" dirty="0" smtClean="0">
                <a:solidFill>
                  <a:srgbClr val="FF0066"/>
                </a:solidFill>
              </a:rPr>
              <a:t>Default type of integer group is of type </a:t>
            </a:r>
            <a:r>
              <a:rPr lang="en-US" sz="2600" b="1" dirty="0" smtClean="0">
                <a:solidFill>
                  <a:srgbClr val="00B050"/>
                </a:solidFill>
              </a:rPr>
              <a:t>signed</a:t>
            </a: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-762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600" b="1" u="sng" dirty="0" smtClean="0">
                <a:solidFill>
                  <a:srgbClr val="002060"/>
                </a:solidFill>
              </a:rPr>
              <a:t>Underflow: </a:t>
            </a:r>
            <a:r>
              <a:rPr lang="en-US" sz="2600" b="1" dirty="0" smtClean="0">
                <a:solidFill>
                  <a:srgbClr val="FF6699"/>
                </a:solidFill>
              </a:rPr>
              <a:t>If we go beyond lower range then this problem occurs</a:t>
            </a:r>
          </a:p>
          <a:p>
            <a:pPr algn="just">
              <a:buNone/>
            </a:pPr>
            <a:r>
              <a:rPr lang="en-US" sz="2600" b="1" u="sng" dirty="0" smtClean="0">
                <a:solidFill>
                  <a:srgbClr val="002060"/>
                </a:solidFill>
              </a:rPr>
              <a:t>Overflow: </a:t>
            </a:r>
            <a:r>
              <a:rPr lang="en-US" sz="2600" b="1" dirty="0" smtClean="0">
                <a:solidFill>
                  <a:srgbClr val="C00000"/>
                </a:solidFill>
              </a:rPr>
              <a:t>If we go beyond upper range then this problem occurs</a:t>
            </a:r>
          </a:p>
          <a:p>
            <a:pPr algn="just">
              <a:buNone/>
            </a:pPr>
            <a:endParaRPr lang="en-US" sz="2600" b="1" dirty="0" smtClean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en-US" sz="2600" b="1" u="sng" dirty="0" smtClean="0">
                <a:solidFill>
                  <a:srgbClr val="C00000"/>
                </a:solidFill>
              </a:rPr>
              <a:t>Note#1:</a:t>
            </a:r>
            <a:r>
              <a:rPr lang="en-US" sz="2600" b="1" dirty="0" smtClean="0">
                <a:solidFill>
                  <a:srgbClr val="C00000"/>
                </a:solidFill>
              </a:rPr>
              <a:t> </a:t>
            </a:r>
            <a:r>
              <a:rPr lang="en-US" sz="2600" b="1" dirty="0" smtClean="0">
                <a:solidFill>
                  <a:srgbClr val="00B050"/>
                </a:solidFill>
              </a:rPr>
              <a:t>C/C++ does not give any warning in case of underflow or overflow conditions</a:t>
            </a:r>
          </a:p>
          <a:p>
            <a:pPr algn="just">
              <a:buNone/>
            </a:pPr>
            <a:endParaRPr lang="en-US" sz="2600" b="1" dirty="0" smtClean="0">
              <a:solidFill>
                <a:srgbClr val="00B050"/>
              </a:solidFill>
            </a:endParaRPr>
          </a:p>
          <a:p>
            <a:pPr algn="just">
              <a:buNone/>
            </a:pPr>
            <a:r>
              <a:rPr lang="en-US" sz="2600" b="1" u="sng" dirty="0" smtClean="0">
                <a:solidFill>
                  <a:srgbClr val="C00000"/>
                </a:solidFill>
              </a:rPr>
              <a:t>Note#2:</a:t>
            </a:r>
            <a:r>
              <a:rPr lang="en-US" sz="2600" b="1" dirty="0" smtClean="0">
                <a:solidFill>
                  <a:srgbClr val="C00000"/>
                </a:solidFill>
              </a:rPr>
              <a:t> </a:t>
            </a:r>
            <a:r>
              <a:rPr lang="en-US" sz="2600" b="1" dirty="0" smtClean="0">
                <a:solidFill>
                  <a:srgbClr val="00B050"/>
                </a:solidFill>
              </a:rPr>
              <a:t>In such situations, variable will store garbage values.</a:t>
            </a:r>
          </a:p>
          <a:p>
            <a:pPr algn="just">
              <a:buNone/>
            </a:pPr>
            <a:endParaRPr lang="en-US" sz="2600" b="1" dirty="0" smtClean="0">
              <a:solidFill>
                <a:srgbClr val="00B050"/>
              </a:solidFill>
            </a:endParaRPr>
          </a:p>
          <a:p>
            <a:pPr algn="just">
              <a:buNone/>
            </a:pPr>
            <a:r>
              <a:rPr lang="en-US" sz="2600" b="1" dirty="0" smtClean="0">
                <a:solidFill>
                  <a:schemeClr val="tx1"/>
                </a:solidFill>
              </a:rPr>
              <a:t>Example:</a:t>
            </a:r>
            <a:r>
              <a:rPr lang="en-US" sz="2600" b="1" dirty="0" smtClean="0">
                <a:solidFill>
                  <a:srgbClr val="00B050"/>
                </a:solidFill>
              </a:rPr>
              <a:t>   </a:t>
            </a:r>
            <a:r>
              <a:rPr lang="en-US" sz="2600" b="1" dirty="0" err="1" smtClean="0">
                <a:solidFill>
                  <a:srgbClr val="9F1151"/>
                </a:solidFill>
              </a:rPr>
              <a:t>int</a:t>
            </a:r>
            <a:r>
              <a:rPr lang="en-US" sz="2600" b="1" dirty="0" smtClean="0">
                <a:solidFill>
                  <a:srgbClr val="9F1151"/>
                </a:solidFill>
              </a:rPr>
              <a:t> a=32768;</a:t>
            </a:r>
          </a:p>
          <a:p>
            <a:pPr algn="just">
              <a:buNone/>
            </a:pPr>
            <a:r>
              <a:rPr lang="en-US" sz="2600" b="1" dirty="0" smtClean="0">
                <a:solidFill>
                  <a:srgbClr val="9F1151"/>
                </a:solidFill>
              </a:rPr>
              <a:t>	           </a:t>
            </a:r>
            <a:r>
              <a:rPr lang="en-US" sz="2600" b="1" dirty="0" err="1" smtClean="0">
                <a:solidFill>
                  <a:srgbClr val="9F1151"/>
                </a:solidFill>
              </a:rPr>
              <a:t>cout</a:t>
            </a:r>
            <a:r>
              <a:rPr lang="en-US" sz="2600" b="1" dirty="0" smtClean="0">
                <a:solidFill>
                  <a:srgbClr val="9F1151"/>
                </a:solidFill>
              </a:rPr>
              <a:t>&lt;&lt;a;</a:t>
            </a:r>
            <a:r>
              <a:rPr lang="en-US" sz="2600" b="1" dirty="0" smtClean="0">
                <a:solidFill>
                  <a:srgbClr val="00B050"/>
                </a:solidFill>
              </a:rPr>
              <a:t>	</a:t>
            </a:r>
          </a:p>
          <a:p>
            <a:pPr algn="just"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 algn="just">
              <a:buNone/>
            </a:pPr>
            <a:endParaRPr lang="en-US" sz="2600" b="1" dirty="0" smtClean="0">
              <a:solidFill>
                <a:srgbClr val="FF0066"/>
              </a:solidFill>
            </a:endParaRPr>
          </a:p>
          <a:p>
            <a:pPr algn="just"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 algn="just"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Derived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Derived(Created)  from primary data types:</a:t>
            </a:r>
          </a:p>
          <a:p>
            <a:pPr marL="457200" indent="-457200" algn="just">
              <a:buAutoNum type="arabicPeriod"/>
            </a:pPr>
            <a:r>
              <a:rPr lang="en-US" sz="2400" b="1" dirty="0" smtClean="0">
                <a:solidFill>
                  <a:srgbClr val="C5053C"/>
                </a:solidFill>
              </a:rPr>
              <a:t>Arrays 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int</a:t>
            </a:r>
            <a:r>
              <a:rPr lang="en-US" sz="2400" b="1" dirty="0" smtClean="0">
                <a:solidFill>
                  <a:srgbClr val="0070C0"/>
                </a:solidFill>
              </a:rPr>
              <a:t> a[10];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char name[30];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2. Functions: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All library and user defined functions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3. Pointers: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int</a:t>
            </a:r>
            <a:r>
              <a:rPr lang="en-US" sz="2400" b="1" dirty="0" smtClean="0">
                <a:solidFill>
                  <a:srgbClr val="0070C0"/>
                </a:solidFill>
              </a:rPr>
              <a:t> a=5;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int</a:t>
            </a:r>
            <a:r>
              <a:rPr lang="en-US" sz="2400" b="1" dirty="0" smtClean="0">
                <a:solidFill>
                  <a:srgbClr val="0070C0"/>
                </a:solidFill>
              </a:rPr>
              <a:t> *p =&amp;a;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cout</a:t>
            </a:r>
            <a:r>
              <a:rPr lang="en-US" sz="2400" b="1" dirty="0" smtClean="0">
                <a:solidFill>
                  <a:srgbClr val="0070C0"/>
                </a:solidFill>
              </a:rPr>
              <a:t>&lt;&lt;*p;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4. Reference Variables: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int</a:t>
            </a:r>
            <a:r>
              <a:rPr lang="en-US" sz="2400" b="1" dirty="0" smtClean="0">
                <a:solidFill>
                  <a:srgbClr val="0070C0"/>
                </a:solidFill>
              </a:rPr>
              <a:t> a=5;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int</a:t>
            </a:r>
            <a:r>
              <a:rPr lang="en-US" sz="2400" b="1" dirty="0" smtClean="0">
                <a:solidFill>
                  <a:srgbClr val="0070C0"/>
                </a:solidFill>
              </a:rPr>
              <a:t> &amp; b=a;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b=b+2;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r>
              <a:rPr lang="en-US" sz="2400" b="1" dirty="0" err="1" smtClean="0">
                <a:solidFill>
                  <a:srgbClr val="0070C0"/>
                </a:solidFill>
              </a:rPr>
              <a:t>cout</a:t>
            </a:r>
            <a:r>
              <a:rPr lang="en-US" sz="2400" b="1" dirty="0" smtClean="0">
                <a:solidFill>
                  <a:srgbClr val="0070C0"/>
                </a:solidFill>
              </a:rPr>
              <a:t>&lt;&lt;a;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</a:t>
            </a:r>
            <a:r>
              <a:rPr lang="en-US" sz="2800" b="1" dirty="0" smtClean="0">
                <a:solidFill>
                  <a:srgbClr val="FF6699"/>
                </a:solidFill>
              </a:rPr>
              <a:t>User Defined</a:t>
            </a:r>
            <a:endParaRPr lang="en" sz="2800" b="1" dirty="0">
              <a:solidFill>
                <a:srgbClr val="FF6699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795080"/>
                </a:solidFill>
              </a:rPr>
              <a:t>User can define his own data type</a:t>
            </a:r>
          </a:p>
          <a:p>
            <a:pPr marL="457200" indent="-457200" algn="just">
              <a:buAutoNum type="arabicPeriod"/>
            </a:pPr>
            <a:r>
              <a:rPr lang="en-US" sz="2400" b="1" dirty="0" smtClean="0">
                <a:solidFill>
                  <a:srgbClr val="C5053C"/>
                </a:solidFill>
              </a:rPr>
              <a:t>Structure 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Same concept as C but contains function as members.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2. Class: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Contains data and function as members.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3. </a:t>
            </a:r>
            <a:r>
              <a:rPr lang="en-US" sz="2400" b="1" dirty="0" err="1" smtClean="0">
                <a:solidFill>
                  <a:srgbClr val="C5053C"/>
                </a:solidFill>
              </a:rPr>
              <a:t>Enum</a:t>
            </a:r>
            <a:endParaRPr lang="en-US" sz="2400" b="1" dirty="0" smtClean="0">
              <a:solidFill>
                <a:srgbClr val="C5053C"/>
              </a:solidFill>
            </a:endParaRP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Same as C 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5053C"/>
                </a:solidFill>
              </a:rPr>
              <a:t>4. </a:t>
            </a:r>
            <a:r>
              <a:rPr lang="en-US" sz="2400" b="1" dirty="0" err="1" smtClean="0">
                <a:solidFill>
                  <a:srgbClr val="C5053C"/>
                </a:solidFill>
              </a:rPr>
              <a:t>Typedef</a:t>
            </a:r>
            <a:r>
              <a:rPr lang="en-US" sz="2400" b="1" dirty="0" smtClean="0">
                <a:solidFill>
                  <a:srgbClr val="C5053C"/>
                </a:solidFill>
              </a:rPr>
              <a:t> 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Same as C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Example:</a:t>
            </a:r>
            <a:r>
              <a:rPr lang="en-US" sz="2400" b="1" dirty="0" smtClean="0">
                <a:solidFill>
                  <a:srgbClr val="FF0066"/>
                </a:solidFill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</a:rPr>
              <a:t>typedef</a:t>
            </a:r>
            <a:r>
              <a:rPr lang="en-US" sz="2400" b="1" dirty="0" smtClean="0">
                <a:solidFill>
                  <a:srgbClr val="FF0066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</a:rPr>
              <a:t> marks;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FF0066"/>
                </a:solidFill>
              </a:rPr>
              <a:t>			</a:t>
            </a:r>
            <a:r>
              <a:rPr lang="en-US" sz="2400" b="1" dirty="0" smtClean="0">
                <a:solidFill>
                  <a:srgbClr val="7030A0"/>
                </a:solidFill>
              </a:rPr>
              <a:t>marks</a:t>
            </a:r>
            <a:r>
              <a:rPr lang="en-US" sz="2400" b="1" dirty="0" smtClean="0">
                <a:solidFill>
                  <a:srgbClr val="FF0066"/>
                </a:solidFill>
              </a:rPr>
              <a:t>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sub1,sub2,sub3;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User </a:t>
            </a:r>
            <a:r>
              <a:rPr lang="en-US" sz="2800" b="1" dirty="0" err="1" smtClean="0">
                <a:solidFill>
                  <a:srgbClr val="002060"/>
                </a:solidFill>
              </a:rPr>
              <a:t>Defined:</a:t>
            </a:r>
            <a:r>
              <a:rPr lang="en-US" sz="2800" b="1" dirty="0" err="1" smtClean="0">
                <a:solidFill>
                  <a:srgbClr val="9F1151"/>
                </a:solidFill>
              </a:rPr>
              <a:t>ENUM</a:t>
            </a:r>
            <a:endParaRPr lang="en" sz="2800" b="1" dirty="0">
              <a:solidFill>
                <a:srgbClr val="9F1151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795080"/>
                </a:solidFill>
              </a:rPr>
              <a:t>Allows us to attach names to numbers to increase comprehensibility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95080"/>
                </a:solidFill>
              </a:rPr>
              <a:t> </a:t>
            </a:r>
            <a:r>
              <a:rPr lang="en-US" sz="2400" b="1" dirty="0" smtClean="0">
                <a:solidFill>
                  <a:srgbClr val="FF0066"/>
                </a:solidFill>
              </a:rPr>
              <a:t>The </a:t>
            </a:r>
            <a:r>
              <a:rPr lang="en-US" sz="2400" b="1" dirty="0" err="1" smtClean="0">
                <a:solidFill>
                  <a:srgbClr val="FF0066"/>
                </a:solidFill>
              </a:rPr>
              <a:t>enum</a:t>
            </a:r>
            <a:r>
              <a:rPr lang="en-US" sz="2400" b="1" dirty="0" smtClean="0">
                <a:solidFill>
                  <a:srgbClr val="FF0066"/>
                </a:solidFill>
              </a:rPr>
              <a:t> keyword automatically enumerates a list of words by assigning them values from 0,1,2,…</a:t>
            </a:r>
          </a:p>
          <a:p>
            <a:pPr algn="just"/>
            <a:r>
              <a:rPr lang="en-US" sz="2400" b="1" dirty="0" smtClean="0">
                <a:solidFill>
                  <a:srgbClr val="795080"/>
                </a:solidFill>
              </a:rPr>
              <a:t>Syntax:	</a:t>
            </a:r>
            <a:r>
              <a:rPr lang="en-US" sz="2400" b="1" dirty="0" err="1" smtClean="0">
                <a:solidFill>
                  <a:srgbClr val="795080"/>
                </a:solidFill>
              </a:rPr>
              <a:t>enum</a:t>
            </a:r>
            <a:r>
              <a:rPr lang="en-US" sz="2400" b="1" dirty="0" smtClean="0">
                <a:solidFill>
                  <a:srgbClr val="795080"/>
                </a:solidFill>
              </a:rPr>
              <a:t> </a:t>
            </a:r>
            <a:r>
              <a:rPr lang="en-US" sz="2400" b="1" dirty="0" err="1" smtClean="0">
                <a:solidFill>
                  <a:srgbClr val="795080"/>
                </a:solidFill>
              </a:rPr>
              <a:t>tagname</a:t>
            </a:r>
            <a:r>
              <a:rPr lang="en-US" sz="2400" b="1" dirty="0" smtClean="0">
                <a:solidFill>
                  <a:srgbClr val="795080"/>
                </a:solidFill>
              </a:rPr>
              <a:t> { val1, val2, ….., </a:t>
            </a:r>
            <a:r>
              <a:rPr lang="en-US" sz="2400" b="1" dirty="0" err="1" smtClean="0">
                <a:solidFill>
                  <a:srgbClr val="795080"/>
                </a:solidFill>
              </a:rPr>
              <a:t>valn</a:t>
            </a:r>
            <a:r>
              <a:rPr lang="en-US" sz="2400" b="1" dirty="0" smtClean="0">
                <a:solidFill>
                  <a:srgbClr val="795080"/>
                </a:solidFill>
              </a:rPr>
              <a:t>};</a:t>
            </a:r>
          </a:p>
          <a:p>
            <a:pPr marL="457200" indent="-457200" algn="just"/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Example: </a:t>
            </a:r>
            <a:r>
              <a:rPr lang="en-US" sz="2400" b="1" dirty="0" err="1" smtClean="0">
                <a:solidFill>
                  <a:srgbClr val="00B050"/>
                </a:solidFill>
              </a:rPr>
              <a:t>enum</a:t>
            </a:r>
            <a:r>
              <a:rPr lang="en-US" sz="2400" b="1" dirty="0" smtClean="0">
                <a:solidFill>
                  <a:srgbClr val="00B050"/>
                </a:solidFill>
              </a:rPr>
              <a:t> direction {east, west, north, south};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	      </a:t>
            </a:r>
            <a:r>
              <a:rPr lang="en-US" sz="2400" b="1" dirty="0" err="1" smtClean="0">
                <a:solidFill>
                  <a:srgbClr val="00B050"/>
                </a:solidFill>
              </a:rPr>
              <a:t>enum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colour</a:t>
            </a:r>
            <a:r>
              <a:rPr lang="en-US" sz="2400" b="1" dirty="0" smtClean="0">
                <a:solidFill>
                  <a:srgbClr val="00B050"/>
                </a:solidFill>
              </a:rPr>
              <a:t>{ red, green, blue, yellow};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	      </a:t>
            </a:r>
            <a:r>
              <a:rPr lang="en-US" sz="2400" b="1" dirty="0" err="1" smtClean="0">
                <a:solidFill>
                  <a:srgbClr val="00B050"/>
                </a:solidFill>
              </a:rPr>
              <a:t>enum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switch_position</a:t>
            </a:r>
            <a:r>
              <a:rPr lang="en-US" sz="2400" b="1" dirty="0" smtClean="0">
                <a:solidFill>
                  <a:srgbClr val="00B050"/>
                </a:solidFill>
              </a:rPr>
              <a:t> {off, on};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Tag name becomes a new data type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00000"/>
                </a:solidFill>
              </a:rPr>
              <a:t>Syntax:  </a:t>
            </a:r>
            <a:r>
              <a:rPr lang="en-US" sz="2400" b="1" dirty="0" err="1" smtClean="0">
                <a:solidFill>
                  <a:srgbClr val="C00000"/>
                </a:solidFill>
              </a:rPr>
              <a:t>tagname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var_name</a:t>
            </a:r>
            <a:r>
              <a:rPr lang="en-US" sz="2400" b="1" dirty="0" smtClean="0">
                <a:solidFill>
                  <a:srgbClr val="C00000"/>
                </a:solidFill>
              </a:rPr>
              <a:t>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C00000"/>
                </a:solidFill>
              </a:rPr>
              <a:t>Example:  </a:t>
            </a:r>
            <a:r>
              <a:rPr lang="en-US" sz="2400" b="1" dirty="0" err="1" smtClean="0">
                <a:solidFill>
                  <a:srgbClr val="00B050"/>
                </a:solidFill>
              </a:rPr>
              <a:t>colour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bgc</a:t>
            </a:r>
            <a:r>
              <a:rPr lang="en-US" sz="2400" b="1" dirty="0" smtClean="0">
                <a:solidFill>
                  <a:srgbClr val="00B050"/>
                </a:solidFill>
              </a:rPr>
              <a:t>;</a:t>
            </a:r>
          </a:p>
          <a:p>
            <a:pPr marL="457200" indent="-457200" algn="just"/>
            <a:r>
              <a:rPr lang="en-US" sz="2400" b="1" dirty="0" smtClean="0">
                <a:solidFill>
                  <a:srgbClr val="00B050"/>
                </a:solidFill>
              </a:rPr>
              <a:t>		       </a:t>
            </a:r>
            <a:r>
              <a:rPr lang="en-US" sz="2400" b="1" dirty="0" err="1" smtClean="0">
                <a:solidFill>
                  <a:srgbClr val="00B050"/>
                </a:solidFill>
              </a:rPr>
              <a:t>bgc</a:t>
            </a:r>
            <a:r>
              <a:rPr lang="en-US" sz="2400" b="1" dirty="0" smtClean="0">
                <a:solidFill>
                  <a:srgbClr val="00B050"/>
                </a:solidFill>
              </a:rPr>
              <a:t> =red;	</a:t>
            </a:r>
          </a:p>
          <a:p>
            <a:pPr marL="457200" indent="-457200" algn="just"/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2185C5"/>
                </a:solidFill>
              </a:rPr>
              <a:t>Mrs. K.V.Bhatt</a:t>
            </a:r>
            <a:endParaRPr lang="en" sz="4800" b="1" dirty="0">
              <a:solidFill>
                <a:srgbClr val="2185C5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/>
              <a:t> Lecturer, Information Technology,</a:t>
            </a:r>
            <a:endParaRPr lang="en"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SBMP</a:t>
            </a:r>
            <a:endParaRPr lang="e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User </a:t>
            </a:r>
            <a:r>
              <a:rPr lang="en-US" sz="2800" b="1" dirty="0" err="1" smtClean="0">
                <a:solidFill>
                  <a:srgbClr val="002060"/>
                </a:solidFill>
              </a:rPr>
              <a:t>Defined:</a:t>
            </a:r>
            <a:r>
              <a:rPr lang="en-US" sz="2800" b="1" dirty="0" err="1" smtClean="0">
                <a:solidFill>
                  <a:srgbClr val="9F1151"/>
                </a:solidFill>
              </a:rPr>
              <a:t>ENUM</a:t>
            </a:r>
            <a:endParaRPr lang="en" sz="2800" b="1" dirty="0">
              <a:solidFill>
                <a:srgbClr val="9F1151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457200"/>
            <a:ext cx="746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795080"/>
                </a:solidFill>
              </a:rPr>
              <a:t>Example Program: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#include &lt;</a:t>
            </a:r>
            <a:r>
              <a:rPr lang="en-US" sz="2400" b="1" dirty="0" err="1" smtClean="0">
                <a:solidFill>
                  <a:srgbClr val="FF0066"/>
                </a:solidFill>
              </a:rPr>
              <a:t>iostream</a:t>
            </a:r>
            <a:r>
              <a:rPr lang="en-US" sz="2400" b="1" dirty="0" smtClean="0">
                <a:solidFill>
                  <a:srgbClr val="FF0066"/>
                </a:solidFill>
              </a:rPr>
              <a:t>&gt; 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using namespace std; </a:t>
            </a:r>
          </a:p>
          <a:p>
            <a:pPr algn="just"/>
            <a:r>
              <a:rPr lang="en-US" sz="2400" b="1" dirty="0" err="1" smtClean="0">
                <a:solidFill>
                  <a:srgbClr val="FF0066"/>
                </a:solidFill>
              </a:rPr>
              <a:t>enum</a:t>
            </a:r>
            <a:r>
              <a:rPr lang="en-US" sz="2400" b="1" dirty="0" smtClean="0">
                <a:solidFill>
                  <a:srgbClr val="FF0066"/>
                </a:solidFill>
              </a:rPr>
              <a:t> direction {east, west, north, south}; </a:t>
            </a:r>
          </a:p>
          <a:p>
            <a:pPr algn="just"/>
            <a:r>
              <a:rPr lang="en-US" sz="2400" b="1" dirty="0" err="1" smtClean="0">
                <a:solidFill>
                  <a:srgbClr val="FF0066"/>
                </a:solidFill>
              </a:rPr>
              <a:t>int</a:t>
            </a:r>
            <a:r>
              <a:rPr lang="en-US" sz="2400" b="1" dirty="0" smtClean="0">
                <a:solidFill>
                  <a:srgbClr val="FF0066"/>
                </a:solidFill>
              </a:rPr>
              <a:t> main()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{ 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direction dir;    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dir = south; </a:t>
            </a:r>
          </a:p>
          <a:p>
            <a:pPr algn="just"/>
            <a:r>
              <a:rPr lang="en-US" sz="2400" b="1" dirty="0" err="1" smtClean="0">
                <a:solidFill>
                  <a:srgbClr val="FF0066"/>
                </a:solidFill>
              </a:rPr>
              <a:t>cout</a:t>
            </a:r>
            <a:r>
              <a:rPr lang="en-US" sz="2400" b="1" dirty="0" smtClean="0">
                <a:solidFill>
                  <a:srgbClr val="FF0066"/>
                </a:solidFill>
              </a:rPr>
              <a:t>&lt;&lt;dir; 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return 0; 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}</a:t>
            </a:r>
          </a:p>
          <a:p>
            <a:pPr marL="457200" indent="-457200" algn="just"/>
            <a:r>
              <a:rPr lang="en-US" sz="2400" b="1" dirty="0" smtClean="0">
                <a:solidFill>
                  <a:srgbClr val="FF0066"/>
                </a:solidFill>
              </a:rPr>
              <a:t>		</a:t>
            </a:r>
            <a:endParaRPr lang="en-US" sz="2400" b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User </a:t>
            </a:r>
            <a:r>
              <a:rPr lang="en-US" sz="2800" b="1" dirty="0" err="1" smtClean="0">
                <a:solidFill>
                  <a:srgbClr val="002060"/>
                </a:solidFill>
              </a:rPr>
              <a:t>Defined:</a:t>
            </a:r>
            <a:r>
              <a:rPr lang="en-US" sz="2800" b="1" dirty="0" err="1" smtClean="0">
                <a:solidFill>
                  <a:srgbClr val="9F1151"/>
                </a:solidFill>
              </a:rPr>
              <a:t>ENUM</a:t>
            </a:r>
            <a:endParaRPr lang="en" sz="2800" b="1" dirty="0">
              <a:solidFill>
                <a:srgbClr val="9F1151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1875" t="20588" r="33750" b="22941"/>
          <a:stretch>
            <a:fillRect/>
          </a:stretch>
        </p:blipFill>
        <p:spPr bwMode="auto">
          <a:xfrm>
            <a:off x="152400" y="457200"/>
            <a:ext cx="8839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Data Types: User </a:t>
            </a:r>
            <a:r>
              <a:rPr lang="en-US" sz="2800" b="1" dirty="0" err="1" smtClean="0">
                <a:solidFill>
                  <a:srgbClr val="002060"/>
                </a:solidFill>
              </a:rPr>
              <a:t>Defined:</a:t>
            </a:r>
            <a:r>
              <a:rPr lang="en-US" sz="2800" b="1" dirty="0" err="1" smtClean="0">
                <a:solidFill>
                  <a:srgbClr val="9F1151"/>
                </a:solidFill>
              </a:rPr>
              <a:t>ENUM</a:t>
            </a:r>
            <a:endParaRPr lang="en" sz="2800" b="1" dirty="0">
              <a:solidFill>
                <a:srgbClr val="9F1151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457200"/>
            <a:ext cx="8686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 smtClean="0"/>
              <a:t> </a:t>
            </a:r>
            <a:r>
              <a:rPr lang="en-US" sz="2600" b="1" dirty="0" smtClean="0">
                <a:solidFill>
                  <a:srgbClr val="795080"/>
                </a:solidFill>
              </a:rPr>
              <a:t>Why </a:t>
            </a:r>
            <a:r>
              <a:rPr lang="en-US" sz="2600" b="1" dirty="0" err="1" smtClean="0">
                <a:solidFill>
                  <a:srgbClr val="795080"/>
                </a:solidFill>
              </a:rPr>
              <a:t>Enums</a:t>
            </a:r>
            <a:r>
              <a:rPr lang="en-US" sz="2600" b="1" dirty="0" smtClean="0">
                <a:solidFill>
                  <a:srgbClr val="795080"/>
                </a:solidFill>
              </a:rPr>
              <a:t>?</a:t>
            </a:r>
          </a:p>
          <a:p>
            <a:pPr algn="just"/>
            <a:endParaRPr lang="en-US" sz="2600" b="1" dirty="0" smtClean="0">
              <a:solidFill>
                <a:srgbClr val="FF0066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600" b="1" dirty="0" smtClean="0">
                <a:solidFill>
                  <a:srgbClr val="00B050"/>
                </a:solidFill>
              </a:rPr>
              <a:t>Increases comprehensibility by assigning names to numbers</a:t>
            </a:r>
          </a:p>
          <a:p>
            <a:pPr algn="just"/>
            <a:endParaRPr lang="en-US" sz="2600" b="1" dirty="0" smtClean="0"/>
          </a:p>
          <a:p>
            <a:pPr algn="just">
              <a:buFont typeface="Wingdings" pitchFamily="2" charset="2"/>
              <a:buChar char="ü"/>
            </a:pPr>
            <a:r>
              <a:rPr lang="en-US" sz="2600" b="1" dirty="0" err="1" smtClean="0">
                <a:solidFill>
                  <a:srgbClr val="C00000"/>
                </a:solidFill>
              </a:rPr>
              <a:t>Enums</a:t>
            </a:r>
            <a:r>
              <a:rPr lang="en-US" sz="2600" b="1" dirty="0" smtClean="0">
                <a:solidFill>
                  <a:srgbClr val="C00000"/>
                </a:solidFill>
              </a:rPr>
              <a:t> are used only when we expect the variable to have one of the possible set of values.</a:t>
            </a:r>
          </a:p>
          <a:p>
            <a:pPr algn="just"/>
            <a:endParaRPr lang="en-US" sz="2600" b="1" dirty="0" smtClean="0"/>
          </a:p>
          <a:p>
            <a:pPr algn="just">
              <a:buFont typeface="Wingdings" pitchFamily="2" charset="2"/>
              <a:buChar char="ü"/>
            </a:pPr>
            <a:r>
              <a:rPr lang="en-US" sz="2600" b="1" dirty="0" smtClean="0">
                <a:solidFill>
                  <a:srgbClr val="7030A0"/>
                </a:solidFill>
              </a:rPr>
              <a:t>They are used frequently are </a:t>
            </a:r>
            <a:r>
              <a:rPr lang="en-US" sz="2600" b="1" dirty="0" smtClean="0">
                <a:solidFill>
                  <a:srgbClr val="7030A0"/>
                </a:solidFill>
                <a:hlinkClick r:id="rId3"/>
              </a:rPr>
              <a:t>switch case statements</a:t>
            </a:r>
            <a:r>
              <a:rPr lang="en-US" sz="2600" b="1" dirty="0" smtClean="0">
                <a:solidFill>
                  <a:srgbClr val="7030A0"/>
                </a:solidFill>
              </a:rPr>
              <a:t>, where all the values that case blocks expect can be defined in an </a:t>
            </a:r>
            <a:r>
              <a:rPr lang="en-US" sz="2600" b="1" dirty="0" err="1" smtClean="0">
                <a:solidFill>
                  <a:srgbClr val="7030A0"/>
                </a:solidFill>
              </a:rPr>
              <a:t>enum</a:t>
            </a:r>
            <a:endParaRPr lang="en-US" sz="26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Symbolic Constant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7200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40CC2"/>
                </a:solidFill>
              </a:rPr>
              <a:t>It is difficult to change the values of constants in the entire program if they are used more than once.</a:t>
            </a:r>
          </a:p>
          <a:p>
            <a:pPr algn="just"/>
            <a:r>
              <a:rPr lang="en-US" sz="2400" b="1" dirty="0" smtClean="0">
                <a:solidFill>
                  <a:srgbClr val="F40CC2"/>
                </a:solidFill>
              </a:rPr>
              <a:t>	i.e. value of </a:t>
            </a:r>
            <a:r>
              <a:rPr lang="el-GR" sz="2400" b="1" dirty="0" smtClean="0">
                <a:solidFill>
                  <a:srgbClr val="F40CC2"/>
                </a:solidFill>
              </a:rPr>
              <a:t>π</a:t>
            </a:r>
            <a:r>
              <a:rPr lang="en-US" sz="2400" b="1" dirty="0" smtClean="0">
                <a:solidFill>
                  <a:srgbClr val="F40CC2"/>
                </a:solidFill>
              </a:rPr>
              <a:t>, g, </a:t>
            </a:r>
            <a:r>
              <a:rPr lang="el-GR" sz="2400" b="1" dirty="0" smtClean="0">
                <a:solidFill>
                  <a:srgbClr val="F40CC2"/>
                </a:solidFill>
              </a:rPr>
              <a:t>λ</a:t>
            </a:r>
            <a:r>
              <a:rPr lang="en-US" sz="2400" b="1" dirty="0" smtClean="0">
                <a:solidFill>
                  <a:srgbClr val="F40CC2"/>
                </a:solidFill>
              </a:rPr>
              <a:t>, etc.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95080"/>
                </a:solidFill>
              </a:rPr>
              <a:t> If we use Symbolic Constant then it solves two problems:</a:t>
            </a:r>
          </a:p>
          <a:p>
            <a:pPr algn="just"/>
            <a:r>
              <a:rPr lang="en-US" sz="2400" b="1" dirty="0" smtClean="0">
                <a:solidFill>
                  <a:srgbClr val="795080"/>
                </a:solidFill>
              </a:rPr>
              <a:t>   </a:t>
            </a:r>
            <a:r>
              <a:rPr lang="en-US" sz="2400" b="1" dirty="0" smtClean="0">
                <a:solidFill>
                  <a:srgbClr val="0070C0"/>
                </a:solidFill>
              </a:rPr>
              <a:t>(</a:t>
            </a:r>
            <a:r>
              <a:rPr lang="en-US" sz="2400" b="1" dirty="0" err="1" smtClean="0">
                <a:solidFill>
                  <a:srgbClr val="0070C0"/>
                </a:solidFill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</a:rPr>
              <a:t>) Understanding : User can understand the constant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</a:rPr>
              <a:t>   (ii) Modification : Multiple modifications with only one 	change</a:t>
            </a:r>
          </a:p>
          <a:p>
            <a:pPr algn="just"/>
            <a:r>
              <a:rPr lang="en-US" sz="2400" b="1" dirty="0" smtClean="0">
                <a:solidFill>
                  <a:srgbClr val="795080"/>
                </a:solidFill>
              </a:rPr>
              <a:t>Example:</a:t>
            </a:r>
          </a:p>
          <a:p>
            <a:pPr algn="just"/>
            <a:r>
              <a:rPr lang="en-US" sz="2400" b="1" dirty="0" smtClean="0">
                <a:solidFill>
                  <a:srgbClr val="795080"/>
                </a:solidFill>
              </a:rPr>
              <a:t>	</a:t>
            </a:r>
            <a:r>
              <a:rPr lang="en-US" sz="2400" b="1" dirty="0" smtClean="0">
                <a:solidFill>
                  <a:srgbClr val="C5053C"/>
                </a:solidFill>
              </a:rPr>
              <a:t>#define PI 3.14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void main()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{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	float area= PI*2*2;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	</a:t>
            </a:r>
            <a:r>
              <a:rPr lang="en-US" sz="2400" b="1" dirty="0" err="1" smtClean="0">
                <a:solidFill>
                  <a:srgbClr val="C5053C"/>
                </a:solidFill>
              </a:rPr>
              <a:t>cout</a:t>
            </a:r>
            <a:r>
              <a:rPr lang="en-US" sz="2400" b="1" dirty="0" smtClean="0">
                <a:solidFill>
                  <a:srgbClr val="C5053C"/>
                </a:solidFill>
              </a:rPr>
              <a:t>&lt;&lt;area;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}</a:t>
            </a:r>
            <a:endParaRPr lang="en-US" sz="2400" b="1" dirty="0">
              <a:solidFill>
                <a:srgbClr val="C5053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Operators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Types of Operators in C/C++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4375" t="46471" r="5625" b="20724"/>
          <a:stretch>
            <a:fillRect/>
          </a:stretch>
        </p:blipFill>
        <p:spPr bwMode="auto">
          <a:xfrm>
            <a:off x="381000" y="914400"/>
            <a:ext cx="815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Arithmetic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40625" t="52353" r="11250" b="15882"/>
          <a:stretch>
            <a:fillRect/>
          </a:stretch>
        </p:blipFill>
        <p:spPr bwMode="auto">
          <a:xfrm>
            <a:off x="533400" y="685800"/>
            <a:ext cx="8153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2400" y="4724400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Note: </a:t>
            </a:r>
            <a:r>
              <a:rPr lang="en-US" sz="2800" dirty="0" smtClean="0">
                <a:solidFill>
                  <a:srgbClr val="FF0000"/>
                </a:solidFill>
              </a:rPr>
              <a:t>Modulo operator can not be applied on floating point numbers in C/C++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Relational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57200"/>
            <a:ext cx="883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0070C0"/>
                </a:solidFill>
              </a:rPr>
              <a:t>Used to compare quantities in an </a:t>
            </a:r>
            <a:r>
              <a:rPr lang="en-US" sz="2800" b="1" dirty="0" err="1" smtClean="0">
                <a:solidFill>
                  <a:srgbClr val="0070C0"/>
                </a:solidFill>
              </a:rPr>
              <a:t>expressioni.e</a:t>
            </a:r>
            <a:r>
              <a:rPr lang="en-US" sz="2800" b="1" dirty="0" smtClean="0">
                <a:solidFill>
                  <a:srgbClr val="0070C0"/>
                </a:solidFill>
              </a:rPr>
              <a:t>. age of two persons, prices of two products, etc.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	 </a:t>
            </a:r>
            <a:r>
              <a:rPr lang="en-US" sz="2800" b="1" dirty="0" smtClean="0">
                <a:solidFill>
                  <a:srgbClr val="00B050"/>
                </a:solidFill>
              </a:rPr>
              <a:t>Example: a  &gt; b </a:t>
            </a:r>
          </a:p>
          <a:p>
            <a:pPr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66"/>
                </a:solidFill>
              </a:rPr>
              <a:t>The outcome of the relational expression is either 0 (false) or non-zero (true)</a:t>
            </a:r>
          </a:p>
          <a:p>
            <a:r>
              <a:rPr lang="en-US" sz="2800" b="1" dirty="0" smtClean="0">
                <a:solidFill>
                  <a:srgbClr val="FF0066"/>
                </a:solidFill>
              </a:rPr>
              <a:t>	</a:t>
            </a:r>
            <a:r>
              <a:rPr lang="en-US" sz="2800" b="1" dirty="0" err="1" smtClean="0">
                <a:solidFill>
                  <a:srgbClr val="00B050"/>
                </a:solidFill>
              </a:rPr>
              <a:t>int</a:t>
            </a:r>
            <a:r>
              <a:rPr lang="en-US" sz="2800" b="1" dirty="0" smtClean="0">
                <a:solidFill>
                  <a:srgbClr val="00B050"/>
                </a:solidFill>
              </a:rPr>
              <a:t> a=5, b=2;</a:t>
            </a:r>
          </a:p>
          <a:p>
            <a:r>
              <a:rPr lang="en-US" sz="2800" b="1" dirty="0" smtClean="0">
                <a:solidFill>
                  <a:srgbClr val="00B050"/>
                </a:solidFill>
              </a:rPr>
              <a:t>	</a:t>
            </a:r>
            <a:r>
              <a:rPr lang="en-US" sz="2800" b="1" dirty="0" err="1" smtClean="0">
                <a:solidFill>
                  <a:srgbClr val="00B050"/>
                </a:solidFill>
              </a:rPr>
              <a:t>cout</a:t>
            </a:r>
            <a:r>
              <a:rPr lang="en-US" sz="2800" b="1" dirty="0" smtClean="0">
                <a:solidFill>
                  <a:srgbClr val="00B050"/>
                </a:solidFill>
              </a:rPr>
              <a:t>&lt;&lt;(a&gt;b);</a:t>
            </a:r>
          </a:p>
          <a:p>
            <a:r>
              <a:rPr lang="en-US" sz="2800" b="1" dirty="0" smtClean="0">
                <a:solidFill>
                  <a:srgbClr val="C5053C"/>
                </a:solidFill>
              </a:rPr>
              <a:t>Output: 1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8125" t="51176" r="26875" b="10000"/>
          <a:stretch>
            <a:fillRect/>
          </a:stretch>
        </p:blipFill>
        <p:spPr bwMode="auto">
          <a:xfrm>
            <a:off x="1981200" y="3505200"/>
            <a:ext cx="701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Logical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70C0"/>
                </a:solidFill>
              </a:rPr>
              <a:t>Used to combine 2 or more relational expressions.</a:t>
            </a:r>
          </a:p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70C0"/>
                </a:solidFill>
              </a:rPr>
              <a:t>  </a:t>
            </a:r>
            <a:r>
              <a:rPr lang="en-US" sz="2400" b="1" dirty="0" smtClean="0">
                <a:solidFill>
                  <a:srgbClr val="C5053C"/>
                </a:solidFill>
              </a:rPr>
              <a:t>&amp;&amp; - Logical AND</a:t>
            </a:r>
          </a:p>
          <a:p>
            <a:r>
              <a:rPr lang="en-US" sz="2400" b="1" dirty="0" smtClean="0">
                <a:solidFill>
                  <a:srgbClr val="C5053C"/>
                </a:solidFill>
              </a:rPr>
              <a:t>     || - Logical OR</a:t>
            </a:r>
          </a:p>
          <a:p>
            <a:r>
              <a:rPr lang="en-US" sz="2400" b="1" dirty="0" smtClean="0">
                <a:solidFill>
                  <a:srgbClr val="C5053C"/>
                </a:solidFill>
              </a:rPr>
              <a:t>      ! – Logical NOT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Examples:</a:t>
            </a:r>
            <a:r>
              <a:rPr lang="en-US" sz="2400" b="1" dirty="0" smtClean="0">
                <a:solidFill>
                  <a:srgbClr val="C5053C"/>
                </a:solidFill>
              </a:rPr>
              <a:t>  </a:t>
            </a:r>
            <a:r>
              <a:rPr lang="en-US" sz="2400" b="1" dirty="0" smtClean="0">
                <a:solidFill>
                  <a:srgbClr val="00B050"/>
                </a:solidFill>
              </a:rPr>
              <a:t>(</a:t>
            </a:r>
            <a:r>
              <a:rPr lang="en-US" sz="2400" b="1" dirty="0" err="1" smtClean="0">
                <a:solidFill>
                  <a:srgbClr val="00B050"/>
                </a:solidFill>
              </a:rPr>
              <a:t>i</a:t>
            </a:r>
            <a:r>
              <a:rPr lang="en-US" sz="2400" b="1" dirty="0" smtClean="0">
                <a:solidFill>
                  <a:srgbClr val="00B050"/>
                </a:solidFill>
              </a:rPr>
              <a:t>)  a&gt;b &amp;&amp; x&lt;10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         (ii)  num%2==0   ||  num%5==0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         (iii)  num%4==0  &amp;&amp;  num%8==0	</a:t>
            </a:r>
          </a:p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FF0066"/>
                </a:solidFill>
              </a:rPr>
              <a:t> Truth Table for AND, OR, NOT</a:t>
            </a:r>
          </a:p>
          <a:p>
            <a:endParaRPr lang="en-US" sz="2400" b="1" dirty="0" smtClean="0">
              <a:solidFill>
                <a:srgbClr val="FF0066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-762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endParaRPr lang="en-US" sz="2600" b="1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600" b="1" dirty="0" smtClean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438400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C00000"/>
                </a:solidFill>
              </a:rPr>
              <a:t>Conditional and Logical Operators used in the expression inside conditional statements i.e. if and loops i.e. for, while and do…while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 smtClean="0">
                <a:solidFill>
                  <a:srgbClr val="002060"/>
                </a:solidFill>
              </a:rPr>
              <a:t>Learning Outcomes</a:t>
            </a:r>
            <a:endParaRPr lang="en" sz="32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</a:rPr>
              <a:t>Describe character set, constants and tokens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</a:rPr>
              <a:t> Use data types as per requirements in the problem statement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</a:rPr>
              <a:t> Describe and use operators appropriately.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</a:rPr>
              <a:t>Apply conditional and branching statements to solve the given problem statements</a:t>
            </a: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 smtClean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 smtClean="0">
              <a:solidFill>
                <a:schemeClr val="accent6"/>
              </a:solidFill>
            </a:endParaRP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 smtClean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 smtClean="0">
              <a:solidFill>
                <a:schemeClr val="accent6"/>
              </a:solidFill>
            </a:endParaRP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Assignment Operator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70C0"/>
                </a:solidFill>
              </a:rPr>
              <a:t>Used to assign the result of an expression to the variable.</a:t>
            </a:r>
          </a:p>
          <a:p>
            <a:r>
              <a:rPr lang="en-US" sz="2400" b="1" dirty="0" smtClean="0">
                <a:solidFill>
                  <a:srgbClr val="12BE6C"/>
                </a:solidFill>
              </a:rPr>
              <a:t>  Syntax:</a:t>
            </a:r>
            <a:r>
              <a:rPr lang="en-US" sz="2400" b="1" dirty="0" smtClean="0">
                <a:solidFill>
                  <a:srgbClr val="FF0066"/>
                </a:solidFill>
              </a:rPr>
              <a:t>    </a:t>
            </a:r>
            <a:r>
              <a:rPr lang="en-US" sz="2400" b="1" dirty="0" err="1" smtClean="0">
                <a:solidFill>
                  <a:srgbClr val="FF0066"/>
                </a:solidFill>
              </a:rPr>
              <a:t>var</a:t>
            </a:r>
            <a:r>
              <a:rPr lang="en-US" sz="2400" b="1" dirty="0" smtClean="0">
                <a:solidFill>
                  <a:srgbClr val="FF0066"/>
                </a:solidFill>
              </a:rPr>
              <a:t> = </a:t>
            </a:r>
            <a:r>
              <a:rPr lang="en-US" sz="2400" b="1" dirty="0" err="1" smtClean="0">
                <a:solidFill>
                  <a:srgbClr val="FF0066"/>
                </a:solidFill>
              </a:rPr>
              <a:t>expr</a:t>
            </a:r>
            <a:r>
              <a:rPr lang="en-US" sz="2400" b="1" dirty="0" smtClean="0">
                <a:solidFill>
                  <a:srgbClr val="FF0066"/>
                </a:solidFill>
              </a:rPr>
              <a:t>;</a:t>
            </a:r>
          </a:p>
          <a:p>
            <a:r>
              <a:rPr lang="en-US" sz="2400" b="1" dirty="0" smtClean="0">
                <a:solidFill>
                  <a:srgbClr val="FF0066"/>
                </a:solidFill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</a:rPr>
              <a:t>Example:</a:t>
            </a:r>
            <a:r>
              <a:rPr lang="en-US" sz="2400" b="1" dirty="0" smtClean="0">
                <a:solidFill>
                  <a:srgbClr val="FF0066"/>
                </a:solidFill>
              </a:rPr>
              <a:t>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a=5;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      b=4;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       c=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a+b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;</a:t>
            </a:r>
          </a:p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9F1151"/>
                </a:solidFill>
              </a:rPr>
              <a:t>C/C++ has a short hand notation for it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2400" b="1" dirty="0" smtClean="0">
                <a:solidFill>
                  <a:srgbClr val="12BE6C"/>
                </a:solidFill>
              </a:rPr>
              <a:t>Syntax: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    </a:t>
            </a:r>
            <a:r>
              <a:rPr lang="en-US" sz="2400" b="1" dirty="0" err="1" smtClean="0">
                <a:solidFill>
                  <a:srgbClr val="FF0066"/>
                </a:solidFill>
              </a:rPr>
              <a:t>var</a:t>
            </a:r>
            <a:r>
              <a:rPr lang="en-US" sz="2400" b="1" dirty="0" smtClean="0">
                <a:solidFill>
                  <a:srgbClr val="FF0066"/>
                </a:solidFill>
              </a:rPr>
              <a:t> op= </a:t>
            </a:r>
            <a:r>
              <a:rPr lang="en-US" sz="2400" b="1" dirty="0" err="1" smtClean="0">
                <a:solidFill>
                  <a:srgbClr val="FF0066"/>
                </a:solidFill>
              </a:rPr>
              <a:t>expr</a:t>
            </a:r>
            <a:r>
              <a:rPr lang="en-US" sz="2400" b="1" dirty="0" smtClean="0">
                <a:solidFill>
                  <a:srgbClr val="FF0066"/>
                </a:solidFill>
              </a:rPr>
              <a:t>;	</a:t>
            </a:r>
          </a:p>
          <a:p>
            <a:r>
              <a:rPr lang="en-US" sz="2400" b="1" dirty="0" smtClean="0">
                <a:solidFill>
                  <a:srgbClr val="FF0066"/>
                </a:solidFill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</a:rPr>
              <a:t>Example:</a:t>
            </a:r>
            <a:r>
              <a:rPr lang="en-US" sz="2400" b="1" dirty="0" smtClean="0">
                <a:solidFill>
                  <a:srgbClr val="FF0066"/>
                </a:solidFill>
              </a:rPr>
              <a:t> 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a += 5;  // a= a+5;</a:t>
            </a:r>
            <a:r>
              <a:rPr lang="en-US" sz="2400" b="1" dirty="0" smtClean="0">
                <a:solidFill>
                  <a:srgbClr val="FF0066"/>
                </a:solidFill>
              </a:rPr>
              <a:t>	    	</a:t>
            </a:r>
          </a:p>
          <a:p>
            <a:endParaRPr lang="en-US" sz="2400" b="1" dirty="0" smtClean="0">
              <a:solidFill>
                <a:srgbClr val="FF0066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Increment and Decrement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F40CC2"/>
                </a:solidFill>
              </a:rPr>
              <a:t>++</a:t>
            </a:r>
            <a:r>
              <a:rPr lang="en-US" sz="2400" b="1" dirty="0" smtClean="0">
                <a:solidFill>
                  <a:srgbClr val="0070C0"/>
                </a:solidFill>
              </a:rPr>
              <a:t> adds 1 to the operand and </a:t>
            </a:r>
            <a:r>
              <a:rPr lang="en-US" sz="2400" b="1" dirty="0" smtClean="0">
                <a:solidFill>
                  <a:srgbClr val="F40CC2"/>
                </a:solidFill>
              </a:rPr>
              <a:t>- -</a:t>
            </a:r>
            <a:r>
              <a:rPr lang="en-US" sz="2400" b="1" dirty="0" smtClean="0">
                <a:solidFill>
                  <a:srgbClr val="0070C0"/>
                </a:solidFill>
              </a:rPr>
              <a:t>  subtracts 1 from the operator.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      i.e. </a:t>
            </a:r>
            <a:r>
              <a:rPr lang="en-US" sz="2400" b="1" dirty="0" smtClean="0">
                <a:solidFill>
                  <a:srgbClr val="00B050"/>
                </a:solidFill>
              </a:rPr>
              <a:t>a++;   or  ++a;   is equivalent to  a=a+1; or a+=1;</a:t>
            </a:r>
          </a:p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smtClean="0">
                <a:solidFill>
                  <a:srgbClr val="9F1151"/>
                </a:solidFill>
              </a:rPr>
              <a:t>C/C++ provides two types of ++/- -  operators :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(</a:t>
            </a:r>
            <a:r>
              <a:rPr lang="en-US" sz="2400" b="1" dirty="0" err="1" smtClean="0">
                <a:solidFill>
                  <a:srgbClr val="00B050"/>
                </a:solidFill>
              </a:rPr>
              <a:t>i</a:t>
            </a:r>
            <a:r>
              <a:rPr lang="en-US" sz="2400" b="1" dirty="0" smtClean="0">
                <a:solidFill>
                  <a:srgbClr val="00B050"/>
                </a:solidFill>
              </a:rPr>
              <a:t>) prefix and</a:t>
            </a:r>
            <a:r>
              <a:rPr lang="en-US" sz="2400" b="1" dirty="0" smtClean="0">
                <a:solidFill>
                  <a:srgbClr val="F40CC2"/>
                </a:solidFill>
              </a:rPr>
              <a:t>(++a)</a:t>
            </a:r>
            <a:r>
              <a:rPr lang="en-US" sz="2400" b="1" dirty="0" smtClean="0">
                <a:solidFill>
                  <a:srgbClr val="00B050"/>
                </a:solidFill>
              </a:rPr>
              <a:t>  (ii) postfix </a:t>
            </a:r>
            <a:r>
              <a:rPr lang="en-US" sz="2400" b="1" dirty="0" smtClean="0">
                <a:solidFill>
                  <a:srgbClr val="F40CC2"/>
                </a:solidFill>
              </a:rPr>
              <a:t>(a++)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  </a:t>
            </a:r>
            <a:r>
              <a:rPr lang="en-US" sz="2400" b="1" u="sng" dirty="0" smtClean="0">
                <a:solidFill>
                  <a:srgbClr val="F40CC2"/>
                </a:solidFill>
              </a:rPr>
              <a:t>Note: </a:t>
            </a:r>
            <a:r>
              <a:rPr lang="en-US" sz="2400" b="1" dirty="0" smtClean="0">
                <a:solidFill>
                  <a:srgbClr val="795080"/>
                </a:solidFill>
              </a:rPr>
              <a:t>The working of both is same if it is used stand alone</a:t>
            </a:r>
          </a:p>
          <a:p>
            <a:r>
              <a:rPr lang="en-US" sz="2400" b="1" dirty="0" smtClean="0">
                <a:solidFill>
                  <a:srgbClr val="795080"/>
                </a:solidFill>
              </a:rPr>
              <a:t>	i.e. a++;   or ++a;</a:t>
            </a:r>
          </a:p>
          <a:p>
            <a:r>
              <a:rPr lang="en-US" sz="2400" b="1" dirty="0" smtClean="0">
                <a:solidFill>
                  <a:srgbClr val="795080"/>
                </a:solidFill>
              </a:rPr>
              <a:t>	</a:t>
            </a:r>
            <a:r>
              <a:rPr lang="en-US" sz="2400" b="1" dirty="0" smtClean="0">
                <a:solidFill>
                  <a:srgbClr val="FF0066"/>
                </a:solidFill>
              </a:rPr>
              <a:t>But if used in an expression then:</a:t>
            </a:r>
          </a:p>
          <a:p>
            <a:pPr marL="976313" indent="-61913"/>
            <a:r>
              <a:rPr lang="en-US" sz="2400" b="1" dirty="0" smtClean="0">
                <a:solidFill>
                  <a:srgbClr val="795080"/>
                </a:solidFill>
              </a:rPr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Prefix is executed at the time of evaluation of an  expression</a:t>
            </a:r>
          </a:p>
          <a:p>
            <a:pPr marL="976313" indent="-61913"/>
            <a:r>
              <a:rPr lang="en-US" sz="2400" b="1" dirty="0" smtClean="0">
                <a:solidFill>
                  <a:srgbClr val="795080"/>
                </a:solidFill>
              </a:rPr>
              <a:t>	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a=7;</a:t>
            </a:r>
          </a:p>
          <a:p>
            <a:pPr marL="976313" indent="-61913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		b = ++a;</a:t>
            </a:r>
          </a:p>
          <a:p>
            <a:pPr marL="976313" indent="-61913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		</a:t>
            </a:r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</a:rPr>
              <a:t>cout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&lt;&lt;b; // 8  </a:t>
            </a:r>
          </a:p>
          <a:p>
            <a:r>
              <a:rPr lang="en-US" sz="2400" b="1" dirty="0" smtClean="0">
                <a:solidFill>
                  <a:srgbClr val="795080"/>
                </a:solidFill>
              </a:rPr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Postfix is executed after the expression is evaluated.</a:t>
            </a:r>
          </a:p>
          <a:p>
            <a:pPr marL="976313" indent="-61913"/>
            <a:r>
              <a:rPr lang="en-US" sz="2400" b="1" dirty="0" smtClean="0">
                <a:solidFill>
                  <a:srgbClr val="795080"/>
                </a:solidFill>
              </a:rPr>
              <a:t>	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a=7;</a:t>
            </a:r>
          </a:p>
          <a:p>
            <a:pPr marL="976313" indent="-61913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		b = a++;</a:t>
            </a:r>
          </a:p>
          <a:p>
            <a:pPr marL="976313" indent="-61913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		</a:t>
            </a:r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</a:rPr>
              <a:t>cout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&lt;&lt;b; // 7  </a:t>
            </a:r>
          </a:p>
          <a:p>
            <a:endParaRPr lang="en-US" sz="2400" b="1" dirty="0" smtClean="0">
              <a:solidFill>
                <a:srgbClr val="795080"/>
              </a:solidFill>
            </a:endParaRPr>
          </a:p>
          <a:p>
            <a:endParaRPr lang="en-US" sz="2400" b="1" dirty="0" smtClean="0">
              <a:solidFill>
                <a:srgbClr val="00B050"/>
              </a:solidFill>
            </a:endParaRPr>
          </a:p>
          <a:p>
            <a:endParaRPr lang="en-US" sz="2400" b="1" dirty="0" smtClean="0">
              <a:solidFill>
                <a:srgbClr val="FF0066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Conditional Operator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B050"/>
                </a:solidFill>
              </a:rPr>
              <a:t>C/C++ provides a ternary operator :- </a:t>
            </a:r>
            <a:r>
              <a:rPr lang="en-US" sz="2400" b="1" dirty="0" smtClean="0">
                <a:solidFill>
                  <a:schemeClr val="accent2"/>
                </a:solidFill>
              </a:rPr>
              <a:t>?:</a:t>
            </a:r>
          </a:p>
          <a:p>
            <a:r>
              <a:rPr lang="en-US" sz="2400" b="1" dirty="0" smtClean="0">
                <a:solidFill>
                  <a:srgbClr val="F40CC2"/>
                </a:solidFill>
              </a:rPr>
              <a:t>Syntax:</a:t>
            </a:r>
            <a:endParaRPr lang="en-US" sz="2400" b="1" dirty="0" smtClean="0">
              <a:solidFill>
                <a:srgbClr val="FF0066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0625" t="36019" r="8125" b="5728"/>
          <a:stretch>
            <a:fillRect/>
          </a:stretch>
        </p:blipFill>
        <p:spPr bwMode="auto">
          <a:xfrm>
            <a:off x="0" y="1219200"/>
            <a:ext cx="8991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Bitwise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0625" t="36019" r="8125" b="13884"/>
          <a:stretch>
            <a:fillRect/>
          </a:stretch>
        </p:blipFill>
        <p:spPr bwMode="auto">
          <a:xfrm>
            <a:off x="152400" y="609600"/>
            <a:ext cx="8839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Special Operators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C/C++ provides some special operators i.e. </a:t>
            </a:r>
            <a:r>
              <a:rPr lang="en-US" sz="2400" b="1" dirty="0" smtClean="0">
                <a:solidFill>
                  <a:srgbClr val="C5053C"/>
                </a:solidFill>
              </a:rPr>
              <a:t>comma</a:t>
            </a:r>
            <a:r>
              <a:rPr lang="en-US" sz="2400" b="1" dirty="0" smtClean="0">
                <a:solidFill>
                  <a:srgbClr val="00B050"/>
                </a:solidFill>
              </a:rPr>
              <a:t>, </a:t>
            </a:r>
            <a:r>
              <a:rPr lang="en-US" sz="2400" b="1" dirty="0" err="1" smtClean="0">
                <a:solidFill>
                  <a:srgbClr val="FF6699"/>
                </a:solidFill>
              </a:rPr>
              <a:t>sizeof</a:t>
            </a:r>
            <a:r>
              <a:rPr lang="en-US" sz="2400" b="1" dirty="0" smtClean="0">
                <a:solidFill>
                  <a:srgbClr val="00B050"/>
                </a:solidFill>
              </a:rPr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pointer operators</a:t>
            </a:r>
            <a:r>
              <a:rPr lang="en-US" sz="2400" b="1" dirty="0" smtClean="0">
                <a:solidFill>
                  <a:srgbClr val="00B050"/>
                </a:solidFill>
              </a:rPr>
              <a:t>(</a:t>
            </a:r>
            <a:r>
              <a:rPr lang="en-US" sz="2400" b="1" dirty="0" smtClean="0">
                <a:solidFill>
                  <a:srgbClr val="7030A0"/>
                </a:solidFill>
              </a:rPr>
              <a:t>&amp;,*</a:t>
            </a:r>
            <a:r>
              <a:rPr lang="en-US" sz="2400" b="1" dirty="0" smtClean="0">
                <a:solidFill>
                  <a:srgbClr val="00B050"/>
                </a:solidFill>
              </a:rPr>
              <a:t>) </a:t>
            </a:r>
            <a:r>
              <a:rPr lang="en-US" sz="2400" b="1" dirty="0" smtClean="0">
                <a:solidFill>
                  <a:srgbClr val="C00000"/>
                </a:solidFill>
              </a:rPr>
              <a:t>and member selection operators</a:t>
            </a:r>
            <a:r>
              <a:rPr lang="en-US" sz="2400" b="1" dirty="0" smtClean="0">
                <a:solidFill>
                  <a:srgbClr val="00B050"/>
                </a:solidFill>
              </a:rPr>
              <a:t>( </a:t>
            </a:r>
            <a:r>
              <a:rPr lang="en-US" sz="2400" b="1" dirty="0" smtClean="0">
                <a:solidFill>
                  <a:srgbClr val="002060"/>
                </a:solidFill>
              </a:rPr>
              <a:t>. , -&gt;</a:t>
            </a:r>
            <a:r>
              <a:rPr lang="en-US" sz="2400" b="1" dirty="0" smtClean="0">
                <a:solidFill>
                  <a:srgbClr val="00B050"/>
                </a:solidFill>
              </a:rPr>
              <a:t>)</a:t>
            </a:r>
          </a:p>
          <a:p>
            <a:endParaRPr lang="en-US" sz="2400" b="1" dirty="0" smtClean="0">
              <a:solidFill>
                <a:srgbClr val="00B050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Examples:</a:t>
            </a:r>
            <a:r>
              <a:rPr lang="en-US" sz="2400" b="1" dirty="0" smtClean="0">
                <a:solidFill>
                  <a:srgbClr val="00B050"/>
                </a:solidFill>
              </a:rPr>
              <a:t>  comma  &gt;  </a:t>
            </a:r>
            <a:r>
              <a:rPr lang="en-US" sz="2400" b="1" dirty="0" err="1" smtClean="0">
                <a:solidFill>
                  <a:srgbClr val="FF0066"/>
                </a:solidFill>
              </a:rPr>
              <a:t>int</a:t>
            </a:r>
            <a:r>
              <a:rPr lang="en-US" sz="2400" b="1" dirty="0" smtClean="0">
                <a:solidFill>
                  <a:srgbClr val="FF0066"/>
                </a:solidFill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</a:rPr>
              <a:t>a,b,c</a:t>
            </a:r>
            <a:r>
              <a:rPr lang="en-US" sz="2400" b="1" dirty="0" smtClean="0">
                <a:solidFill>
                  <a:srgbClr val="FF0066"/>
                </a:solidFill>
              </a:rPr>
              <a:t>; 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	</a:t>
            </a:r>
            <a:r>
              <a:rPr lang="en-US" sz="2400" b="1" dirty="0" err="1" smtClean="0">
                <a:solidFill>
                  <a:srgbClr val="00B050"/>
                </a:solidFill>
              </a:rPr>
              <a:t>sizeof</a:t>
            </a:r>
            <a:r>
              <a:rPr lang="en-US" sz="2400" b="1" dirty="0" smtClean="0">
                <a:solidFill>
                  <a:srgbClr val="00B050"/>
                </a:solidFill>
              </a:rPr>
              <a:t>  &gt; </a:t>
            </a:r>
            <a:r>
              <a:rPr lang="en-US" sz="2400" b="1" dirty="0" err="1" smtClean="0">
                <a:solidFill>
                  <a:srgbClr val="7030A0"/>
                </a:solidFill>
              </a:rPr>
              <a:t>cout</a:t>
            </a:r>
            <a:r>
              <a:rPr lang="en-US" sz="2400" b="1" dirty="0" smtClean="0">
                <a:solidFill>
                  <a:srgbClr val="7030A0"/>
                </a:solidFill>
              </a:rPr>
              <a:t>&lt;&lt;</a:t>
            </a:r>
            <a:r>
              <a:rPr lang="en-US" sz="2400" b="1" dirty="0" err="1" smtClean="0">
                <a:solidFill>
                  <a:srgbClr val="7030A0"/>
                </a:solidFill>
              </a:rPr>
              <a:t>sizeof</a:t>
            </a:r>
            <a:r>
              <a:rPr lang="en-US" sz="2400" b="1" dirty="0" smtClean="0">
                <a:solidFill>
                  <a:srgbClr val="7030A0"/>
                </a:solidFill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</a:rPr>
              <a:t>);  or </a:t>
            </a:r>
            <a:r>
              <a:rPr lang="en-US" sz="2400" b="1" dirty="0" err="1" smtClean="0">
                <a:solidFill>
                  <a:srgbClr val="7030A0"/>
                </a:solidFill>
              </a:rPr>
              <a:t>cout</a:t>
            </a:r>
            <a:r>
              <a:rPr lang="en-US" sz="2400" b="1" dirty="0" smtClean="0">
                <a:solidFill>
                  <a:srgbClr val="7030A0"/>
                </a:solidFill>
              </a:rPr>
              <a:t>&lt;&lt;</a:t>
            </a:r>
            <a:r>
              <a:rPr lang="en-US" sz="2400" b="1" dirty="0" err="1" smtClean="0">
                <a:solidFill>
                  <a:srgbClr val="7030A0"/>
                </a:solidFill>
              </a:rPr>
              <a:t>sizeof</a:t>
            </a:r>
            <a:r>
              <a:rPr lang="en-US" sz="2400" b="1" dirty="0" smtClean="0">
                <a:solidFill>
                  <a:srgbClr val="7030A0"/>
                </a:solidFill>
              </a:rPr>
              <a:t>(a);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	pointer &gt; 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* p;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	      p=&amp;a;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	member selection operator: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		      </a:t>
            </a:r>
            <a:r>
              <a:rPr lang="en-US" sz="2400" b="1" dirty="0" smtClean="0">
                <a:solidFill>
                  <a:srgbClr val="C5053C"/>
                </a:solidFill>
              </a:rPr>
              <a:t>b1.title=“NSI C”;</a:t>
            </a:r>
          </a:p>
          <a:p>
            <a:r>
              <a:rPr lang="en-US" sz="2400" b="1" dirty="0" smtClean="0">
                <a:solidFill>
                  <a:srgbClr val="C5053C"/>
                </a:solidFill>
              </a:rPr>
              <a:t>			       b1.quantity=13; </a:t>
            </a:r>
            <a:r>
              <a:rPr lang="en-US" sz="2400" b="1" dirty="0" smtClean="0">
                <a:solidFill>
                  <a:srgbClr val="00B050"/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		</a:t>
            </a:r>
          </a:p>
          <a:p>
            <a:endParaRPr lang="en-US" sz="2400" b="1" dirty="0" smtClean="0">
              <a:solidFill>
                <a:srgbClr val="795080"/>
              </a:solidFill>
            </a:endParaRPr>
          </a:p>
          <a:p>
            <a:endParaRPr lang="en-US" sz="2400" b="1" dirty="0" smtClean="0">
              <a:solidFill>
                <a:srgbClr val="00B050"/>
              </a:solidFill>
            </a:endParaRPr>
          </a:p>
          <a:p>
            <a:endParaRPr lang="en-US" sz="2400" b="1" dirty="0" smtClean="0">
              <a:solidFill>
                <a:srgbClr val="FF0066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Type Conversion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Implicit Type Conversion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C/C++ permits mixing of constants and variables of different types in an expression.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F40CC2"/>
                </a:solidFill>
              </a:rPr>
              <a:t>It automatically converts any intermediate value to its proper type so significance is not lost.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C00000"/>
                </a:solidFill>
              </a:rPr>
              <a:t> This conversion is known as Automatic/Implicit type conversion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Example:		</a:t>
            </a:r>
            <a:r>
              <a:rPr lang="en-US" sz="2400" b="1" dirty="0" err="1" smtClean="0">
                <a:solidFill>
                  <a:schemeClr val="tx1"/>
                </a:solidFill>
              </a:rPr>
              <a:t>int</a:t>
            </a:r>
            <a:r>
              <a:rPr lang="en-US" sz="2400" b="1" dirty="0" smtClean="0">
                <a:solidFill>
                  <a:schemeClr val="tx1"/>
                </a:solidFill>
              </a:rPr>
              <a:t> a, x;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	long b;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	float f;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	double d;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	</a:t>
            </a:r>
            <a:r>
              <a:rPr lang="en-US" sz="2400" b="1" dirty="0" smtClean="0">
                <a:solidFill>
                  <a:srgbClr val="00B050"/>
                </a:solidFill>
              </a:rPr>
              <a:t>x = a + b  - f  + d;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	     </a:t>
            </a:r>
            <a:r>
              <a:rPr lang="en-US" sz="2400" b="1" dirty="0" smtClean="0">
                <a:solidFill>
                  <a:srgbClr val="FF0066"/>
                </a:solidFill>
              </a:rPr>
              <a:t>(</a:t>
            </a:r>
            <a:r>
              <a:rPr lang="en-US" sz="2400" b="1" dirty="0" err="1" smtClean="0">
                <a:solidFill>
                  <a:srgbClr val="FF0066"/>
                </a:solidFill>
              </a:rPr>
              <a:t>int</a:t>
            </a:r>
            <a:r>
              <a:rPr lang="en-US" sz="2400" b="1" dirty="0" smtClean="0">
                <a:solidFill>
                  <a:srgbClr val="FF0066"/>
                </a:solidFill>
              </a:rPr>
              <a:t>) + (long)  -&gt; long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			     (long) – (float)	-&gt; float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			     (float) + (double) -&gt; double</a:t>
            </a:r>
            <a:r>
              <a:rPr lang="en-US" sz="2400" b="1" dirty="0" smtClean="0">
                <a:solidFill>
                  <a:schemeClr val="tx1"/>
                </a:solidFill>
              </a:rPr>
              <a:t>			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So, double value will be assigned in x;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</a:t>
            </a:r>
            <a:endParaRPr lang="en-US" sz="2400" b="1" dirty="0" smtClean="0">
              <a:solidFill>
                <a:srgbClr val="795080"/>
              </a:solidFill>
            </a:endParaRP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228600" y="2438400"/>
            <a:ext cx="84582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In Type Conversion, lower type is promoted to higher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Explicit Type Conversion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Sometimes, we have to perform type conversion in an expression as per the need.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Example:    </a:t>
            </a:r>
            <a:r>
              <a:rPr lang="en-US" sz="2400" b="1" dirty="0" err="1" smtClean="0">
                <a:solidFill>
                  <a:srgbClr val="C5053C"/>
                </a:solidFill>
              </a:rPr>
              <a:t>int</a:t>
            </a:r>
            <a:r>
              <a:rPr lang="en-US" sz="2400" b="1" dirty="0" smtClean="0">
                <a:solidFill>
                  <a:srgbClr val="C5053C"/>
                </a:solidFill>
              </a:rPr>
              <a:t> a=5,b=2;				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         float c = a/b;</a:t>
            </a:r>
          </a:p>
          <a:p>
            <a:pPr algn="just"/>
            <a:r>
              <a:rPr lang="en-US" sz="2400" b="1" dirty="0" smtClean="0">
                <a:solidFill>
                  <a:srgbClr val="C5053C"/>
                </a:solidFill>
              </a:rPr>
              <a:t>	         </a:t>
            </a:r>
            <a:r>
              <a:rPr lang="en-US" sz="2400" b="1" dirty="0" err="1" smtClean="0">
                <a:solidFill>
                  <a:srgbClr val="C5053C"/>
                </a:solidFill>
              </a:rPr>
              <a:t>cout</a:t>
            </a:r>
            <a:r>
              <a:rPr lang="en-US" sz="2400" b="1" dirty="0" smtClean="0">
                <a:solidFill>
                  <a:srgbClr val="C5053C"/>
                </a:solidFill>
              </a:rPr>
              <a:t>&lt;&lt;c;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In this case both a and b are integers but the division must come in float. With implicit type casting, we get the wrong answer.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F40CC2"/>
                </a:solidFill>
              </a:rPr>
              <a:t>To get correct answer we have to temporarily make either a or b as float while evaluating the expression: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</a:t>
            </a:r>
            <a:r>
              <a:rPr lang="en-US" sz="2400" b="1" dirty="0" smtClean="0">
                <a:solidFill>
                  <a:srgbClr val="002060"/>
                </a:solidFill>
              </a:rPr>
              <a:t>float c = (float)a / b;  // or a / (float) b;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B050"/>
                </a:solidFill>
              </a:rPr>
              <a:t>This process is called Explicit Type Conversion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Syntax:       </a:t>
            </a:r>
            <a:r>
              <a:rPr lang="en-US" sz="2400" b="1" dirty="0" smtClean="0">
                <a:solidFill>
                  <a:srgbClr val="C5053C"/>
                </a:solidFill>
              </a:rPr>
              <a:t>(target-type) </a:t>
            </a:r>
            <a:r>
              <a:rPr lang="en-US" sz="2400" b="1" dirty="0" err="1" smtClean="0">
                <a:solidFill>
                  <a:srgbClr val="C5053C"/>
                </a:solidFill>
              </a:rPr>
              <a:t>expr</a:t>
            </a:r>
            <a:r>
              <a:rPr lang="en-US" sz="2400" b="1" dirty="0" smtClean="0">
                <a:solidFill>
                  <a:srgbClr val="C5053C"/>
                </a:solidFill>
              </a:rPr>
              <a:t>;  </a:t>
            </a:r>
            <a:r>
              <a:rPr lang="en-US" sz="2400" b="1" dirty="0" smtClean="0">
                <a:solidFill>
                  <a:schemeClr val="tx1"/>
                </a:solidFill>
              </a:rPr>
              <a:t>				</a:t>
            </a:r>
            <a:endParaRPr lang="en-US" sz="2400" b="1" dirty="0" smtClean="0">
              <a:solidFill>
                <a:srgbClr val="795080"/>
              </a:solidFill>
            </a:endParaRP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Operator Precedence &amp; Associativity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Basic constructs of C++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Operator Precedence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		i.e.  d = a / b + c; 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0066"/>
                </a:solidFill>
              </a:rPr>
              <a:t>In this case / has higher precedence so it is served at first and then +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  <a:p>
            <a:pPr marL="457200" indent="-45720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Every operator in C/C++ is given some precedence(priority) level. 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If an expression contains more than one operator, it is evaluated as per the precedence of an operator.</a:t>
            </a: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b="1" dirty="0" smtClean="0">
                <a:solidFill>
                  <a:schemeClr val="tx1"/>
                </a:solidFill>
              </a:rPr>
              <a:t>		</a:t>
            </a:r>
            <a:endParaRPr lang="en-US" sz="2400" b="1" dirty="0" smtClean="0">
              <a:solidFill>
                <a:srgbClr val="795080"/>
              </a:solidFill>
            </a:endParaRPr>
          </a:p>
          <a:p>
            <a:pPr algn="just"/>
            <a:endParaRPr lang="en-US" sz="2400" b="1" dirty="0" smtClean="0">
              <a:solidFill>
                <a:srgbClr val="00B050"/>
              </a:solidFill>
            </a:endParaRP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Operator Associativity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</a:rPr>
              <a:t>The operators having same precedence are evaluated either “left-to-right” or “right-to-left” depending on the level.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C00000"/>
                </a:solidFill>
              </a:rPr>
              <a:t>This property is called the associativity.</a:t>
            </a:r>
          </a:p>
          <a:p>
            <a:pPr algn="just"/>
            <a:endParaRPr lang="en-US" sz="2400" b="1" dirty="0" smtClean="0">
              <a:solidFill>
                <a:srgbClr val="C00000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C00000"/>
                </a:solidFill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</a:rPr>
              <a:t>i.e.</a:t>
            </a:r>
            <a:r>
              <a:rPr lang="en-US" sz="2400" b="1" dirty="0" smtClean="0">
                <a:solidFill>
                  <a:srgbClr val="C00000"/>
                </a:solidFill>
              </a:rPr>
              <a:t> f = a * b  + c – d / e;</a:t>
            </a:r>
          </a:p>
          <a:p>
            <a:pPr algn="just"/>
            <a:endParaRPr lang="en-US" sz="2400" b="1" dirty="0" smtClean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FF0066"/>
                </a:solidFill>
              </a:rPr>
              <a:t>Here, both * and / has higher priority than + and –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FF0066"/>
                </a:solidFill>
              </a:rPr>
              <a:t> Both * and / has same precedence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FF0066"/>
                </a:solidFill>
              </a:rPr>
              <a:t> Both are having associativity ‘left-to-right’ so each will be served from left to right.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So, </a:t>
            </a:r>
            <a:r>
              <a:rPr lang="en-US" sz="2400" b="1" dirty="0" smtClean="0">
                <a:solidFill>
                  <a:srgbClr val="7030A0"/>
                </a:solidFill>
              </a:rPr>
              <a:t>at first a * b will be evaluated then d / e and then + and - </a:t>
            </a: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	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Operator Precedence in C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5000" t="40680" r="16250" b="5728"/>
          <a:stretch>
            <a:fillRect/>
          </a:stretch>
        </p:blipFill>
        <p:spPr bwMode="auto">
          <a:xfrm>
            <a:off x="533400" y="381000"/>
            <a:ext cx="838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l="14375" t="44175" r="15000" b="16214"/>
          <a:stretch>
            <a:fillRect/>
          </a:stretch>
        </p:blipFill>
        <p:spPr bwMode="auto">
          <a:xfrm>
            <a:off x="533400" y="3810000"/>
            <a:ext cx="8610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Operator Precedence in C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4375" t="38350" r="20000" b="5728"/>
          <a:stretch>
            <a:fillRect/>
          </a:stretch>
        </p:blipFill>
        <p:spPr bwMode="auto">
          <a:xfrm>
            <a:off x="457200" y="5334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Mathematical Functions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1250" t="33689" r="30000"/>
          <a:stretch>
            <a:fillRect/>
          </a:stretch>
        </p:blipFill>
        <p:spPr bwMode="auto">
          <a:xfrm>
            <a:off x="304800" y="5334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Exercise Questions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Exercises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Q:1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750" t="48835" r="28125" b="10388"/>
          <a:stretch>
            <a:fillRect/>
          </a:stretch>
        </p:blipFill>
        <p:spPr bwMode="auto">
          <a:xfrm>
            <a:off x="838200" y="609600"/>
            <a:ext cx="7696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Exercises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Q:1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13750" t="38447" r="16875"/>
          <a:stretch>
            <a:fillRect/>
          </a:stretch>
        </p:blipFill>
        <p:spPr bwMode="auto">
          <a:xfrm>
            <a:off x="381000" y="1143000"/>
            <a:ext cx="8610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Exercises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 algn="just">
              <a:buNone/>
            </a:pPr>
            <a:endParaRPr lang="en-US" sz="2800" b="1" dirty="0" smtClean="0">
              <a:solidFill>
                <a:srgbClr val="002060"/>
              </a:solidFill>
            </a:endParaRPr>
          </a:p>
          <a:p>
            <a:pPr marL="514350" indent="-514350" algn="just">
              <a:buNone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	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Q:2</a:t>
            </a:r>
            <a:endParaRPr lang="en-US" sz="2400" b="1" dirty="0">
              <a:solidFill>
                <a:srgbClr val="FF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09600"/>
            <a:ext cx="7696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  Computer manufacturing company has the following monthly compensation policy for their sales persons: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Basic Salary :  </a:t>
            </a:r>
            <a:r>
              <a:rPr lang="en-US" sz="2800" b="1" dirty="0" smtClean="0">
                <a:solidFill>
                  <a:srgbClr val="C00000"/>
                </a:solidFill>
              </a:rPr>
              <a:t>Rs. 15000</a:t>
            </a:r>
          </a:p>
          <a:p>
            <a:r>
              <a:rPr lang="en-US" sz="2800" b="1" dirty="0" smtClean="0"/>
              <a:t>Bonus for Every Computer Sold: </a:t>
            </a:r>
            <a:r>
              <a:rPr lang="en-US" sz="2800" b="1" dirty="0" smtClean="0">
                <a:solidFill>
                  <a:srgbClr val="C00000"/>
                </a:solidFill>
              </a:rPr>
              <a:t>Rs. 2000</a:t>
            </a:r>
          </a:p>
          <a:p>
            <a:r>
              <a:rPr lang="en-US" sz="2800" b="1" dirty="0" smtClean="0"/>
              <a:t>Commission on total sales (at the end of the month): </a:t>
            </a:r>
            <a:r>
              <a:rPr lang="en-US" sz="2800" b="1" dirty="0" smtClean="0">
                <a:solidFill>
                  <a:srgbClr val="C00000"/>
                </a:solidFill>
              </a:rPr>
              <a:t>2%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Find out the total salary of the sales person.</a:t>
            </a:r>
          </a:p>
          <a:p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Exercises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720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00B050"/>
                </a:solidFill>
              </a:rPr>
              <a:t>Q:2 Write a program to convert temperature from Fahrenheit  to Centigrade.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Q:3 Write a program to find female to male ratio.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r>
              <a:rPr lang="en-US" sz="2400" b="1" dirty="0" smtClean="0">
                <a:solidFill>
                  <a:srgbClr val="FF0066"/>
                </a:solidFill>
              </a:rPr>
              <a:t>Q:4 Write a program to find average of three numbers. 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  <a:p>
            <a:pPr algn="just"/>
            <a:r>
              <a:rPr lang="en-US" sz="2400" b="1" smtClean="0">
                <a:solidFill>
                  <a:srgbClr val="7030A0"/>
                </a:solidFill>
              </a:rPr>
              <a:t>Q:5 </a:t>
            </a:r>
            <a:r>
              <a:rPr lang="en-US" sz="2400" b="1" dirty="0" smtClean="0">
                <a:solidFill>
                  <a:srgbClr val="7030A0"/>
                </a:solidFill>
              </a:rPr>
              <a:t>Write a program to find roots of quadratic equation.</a:t>
            </a:r>
          </a:p>
          <a:p>
            <a:pPr algn="just"/>
            <a:endParaRPr lang="en-US" sz="2400" b="1" dirty="0" smtClean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Character Set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9144000" cy="251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rgbClr val="FF6699"/>
                </a:solidFill>
              </a:rPr>
              <a:t>Alphabets : </a:t>
            </a:r>
            <a:r>
              <a:rPr lang="en-US" sz="2800" b="1" dirty="0" smtClean="0">
                <a:solidFill>
                  <a:srgbClr val="7030A0"/>
                </a:solidFill>
              </a:rPr>
              <a:t>A-Z , a-z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rgbClr val="FF6699"/>
                </a:solidFill>
              </a:rPr>
              <a:t>Digits </a:t>
            </a:r>
            <a:r>
              <a:rPr lang="en-US" sz="2800" b="1" dirty="0" smtClean="0">
                <a:solidFill>
                  <a:srgbClr val="C5053C"/>
                </a:solidFill>
              </a:rPr>
              <a:t>: 0 – 9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rgbClr val="FF6699"/>
                </a:solidFill>
              </a:rPr>
              <a:t>Special Symbols : </a:t>
            </a:r>
            <a:r>
              <a:rPr lang="en-US" sz="2800" b="1" dirty="0" smtClean="0">
                <a:solidFill>
                  <a:srgbClr val="0070C0"/>
                </a:solidFill>
              </a:rPr>
              <a:t>%, #,, [ , ] , *, &amp; , etc.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rgbClr val="FF6699"/>
                </a:solidFill>
              </a:rPr>
              <a:t>White Spaces : </a:t>
            </a:r>
            <a:r>
              <a:rPr lang="en-US" sz="2800" b="1" dirty="0" smtClean="0">
                <a:solidFill>
                  <a:srgbClr val="00B050"/>
                </a:solidFill>
              </a:rPr>
              <a:t>space, tab, carriage return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m</a:t>
            </a:r>
            <a:r>
              <a:rPr lang="en" sz="2400" dirty="0" smtClean="0">
                <a:solidFill>
                  <a:srgbClr val="FFFFFF"/>
                </a:solidFill>
              </a:rPr>
              <a:t>anish_ratilal2002@yahoo.com</a:t>
            </a: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893700" y="1905000"/>
            <a:ext cx="64626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SzPct val="100000"/>
              <a:buFont typeface="Wingdings" pitchFamily="2" charset="2"/>
              <a:buChar char="q"/>
            </a:pPr>
            <a:r>
              <a:rPr lang="en" sz="2400" u="sng" dirty="0" smtClean="0">
                <a:hlinkClick r:id="rId3"/>
              </a:rPr>
              <a:t>Object Oriented Programming with C++, E Balagurusamy, TMH</a:t>
            </a:r>
            <a:endParaRPr lang="en" sz="2400" u="sng" dirty="0"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Tokens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251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00B050"/>
                </a:solidFill>
              </a:rPr>
              <a:t>In a passage of text (English) individual words, punctuation marks (</a:t>
            </a:r>
            <a:r>
              <a:rPr lang="en-US" sz="2800" b="1" dirty="0" smtClean="0">
                <a:solidFill>
                  <a:srgbClr val="FF0000"/>
                </a:solidFill>
              </a:rPr>
              <a:t>, ! ? .</a:t>
            </a:r>
            <a:r>
              <a:rPr lang="en-US" sz="2800" b="1" dirty="0" smtClean="0">
                <a:solidFill>
                  <a:srgbClr val="00B050"/>
                </a:solidFill>
              </a:rPr>
              <a:t>) and spaces are called as tokens.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6699"/>
                </a:solidFill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</a:rPr>
              <a:t>In Programming Languages individual units in a statement are called tokens.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6699"/>
                </a:solidFill>
              </a:rPr>
              <a:t> C++ tokens are: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chemeClr val="accent6"/>
                </a:solidFill>
              </a:rPr>
              <a:t>Keywords</a:t>
            </a:r>
          </a:p>
          <a:p>
            <a:pPr marL="457200" indent="-457200" algn="just">
              <a:buFont typeface="Lato"/>
              <a:buAutoNum type="arabicPeriod"/>
            </a:pPr>
            <a:r>
              <a:rPr lang="en-US" sz="2800" b="1" dirty="0" smtClean="0">
                <a:solidFill>
                  <a:schemeClr val="accent6"/>
                </a:solidFill>
              </a:rPr>
              <a:t>Constants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chemeClr val="accent6"/>
                </a:solidFill>
              </a:rPr>
              <a:t>Identifiers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chemeClr val="accent6"/>
                </a:solidFill>
              </a:rPr>
              <a:t>Strings</a:t>
            </a:r>
          </a:p>
          <a:p>
            <a:pPr marL="457200" indent="-457200" algn="just">
              <a:buAutoNum type="arabicPeriod"/>
            </a:pPr>
            <a:r>
              <a:rPr lang="en-US" sz="2800" b="1" dirty="0" smtClean="0">
                <a:solidFill>
                  <a:schemeClr val="accent6"/>
                </a:solidFill>
              </a:rPr>
              <a:t>Operators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Tokens: Keywords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00B050"/>
                </a:solidFill>
              </a:rPr>
              <a:t>Reserved identifiers having specific meaning which can not be changed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FF6699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Can not be used for variables or user defined program elements.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130" t="7388" r="8046" b="18385"/>
          <a:stretch>
            <a:fillRect/>
          </a:stretch>
        </p:blipFill>
        <p:spPr bwMode="auto">
          <a:xfrm>
            <a:off x="152400" y="2590800"/>
            <a:ext cx="8915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Tokens: Constants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800" b="1" dirty="0" smtClean="0">
                <a:solidFill>
                  <a:srgbClr val="00B050"/>
                </a:solidFill>
              </a:rPr>
              <a:t>Fixed values that do not change during the execution of a program</a:t>
            </a:r>
            <a:r>
              <a:rPr lang="en-US" sz="2800" b="1" dirty="0" smtClean="0">
                <a:solidFill>
                  <a:schemeClr val="accent6"/>
                </a:solidFill>
              </a:rPr>
              <a:t>.</a:t>
            </a:r>
            <a:endParaRPr lang="en-US" sz="2800" b="1" dirty="0" smtClean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1981200"/>
          <a:ext cx="8001000" cy="4053840"/>
        </p:xfrm>
        <a:graphic>
          <a:graphicData uri="http://schemas.openxmlformats.org/drawingml/2006/table">
            <a:tbl>
              <a:tblPr firstRow="1" bandRow="1">
                <a:tableStyleId>{641B6FF1-C885-4967-8E5E-6EABFE361E7F}</a:tableStyleId>
              </a:tblPr>
              <a:tblGrid>
                <a:gridCol w="1822010"/>
                <a:gridCol w="2673790"/>
                <a:gridCol w="350520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Constant Type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Valid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Invalid</a:t>
                      </a:r>
                      <a:endParaRPr lang="en-US" sz="2400" b="1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5053C"/>
                          </a:solidFill>
                        </a:rPr>
                        <a:t>Integer</a:t>
                      </a:r>
                      <a:endParaRPr lang="en-US" sz="2400" b="1" dirty="0">
                        <a:solidFill>
                          <a:srgbClr val="C5053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23, 3456,  127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40CC2"/>
                          </a:solidFill>
                        </a:rPr>
                        <a:t>23,340    23 350</a:t>
                      </a:r>
                      <a:r>
                        <a:rPr lang="en-US" sz="2400" b="1" baseline="0" dirty="0" smtClean="0">
                          <a:solidFill>
                            <a:srgbClr val="F40CC2"/>
                          </a:solidFill>
                        </a:rPr>
                        <a:t>   $23   </a:t>
                      </a:r>
                      <a:endParaRPr lang="en-US" sz="2400" b="1" dirty="0">
                        <a:solidFill>
                          <a:srgbClr val="F40CC2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5053C"/>
                          </a:solidFill>
                        </a:rPr>
                        <a:t>Float / Real values</a:t>
                      </a:r>
                      <a:endParaRPr lang="en-US" sz="2400" b="1" dirty="0">
                        <a:solidFill>
                          <a:srgbClr val="C5053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1.2345,</a:t>
                      </a:r>
                      <a:r>
                        <a:rPr lang="en-US" sz="2400" b="1" baseline="0" dirty="0" smtClean="0">
                          <a:solidFill>
                            <a:srgbClr val="00B050"/>
                          </a:solidFill>
                        </a:rPr>
                        <a:t>  0.1234, 1.234e+02, 1.4567e-02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F40CC2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5053C"/>
                          </a:solidFill>
                        </a:rPr>
                        <a:t>Character</a:t>
                      </a:r>
                      <a:endParaRPr lang="en-US" sz="2400" b="1" dirty="0">
                        <a:solidFill>
                          <a:srgbClr val="C5053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‘A’ , ‘a’, ‘$’ , ‘@’</a:t>
                      </a:r>
                      <a:r>
                        <a:rPr lang="en-US" sz="2400" b="1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40CC2"/>
                          </a:solidFill>
                        </a:rPr>
                        <a:t>A, a, $ , @</a:t>
                      </a:r>
                      <a:endParaRPr lang="en-US" sz="2400" b="1" dirty="0">
                        <a:solidFill>
                          <a:srgbClr val="F40CC2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5053C"/>
                          </a:solidFill>
                        </a:rPr>
                        <a:t>String</a:t>
                      </a:r>
                      <a:endParaRPr lang="en-US" sz="2400" b="1" dirty="0">
                        <a:solidFill>
                          <a:srgbClr val="C5053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“Hi” , “New York”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40CC2"/>
                          </a:solidFill>
                        </a:rPr>
                        <a:t>‘Hi’, Hi</a:t>
                      </a:r>
                      <a:r>
                        <a:rPr lang="en-US" sz="2400" b="1" baseline="0" dirty="0" smtClean="0">
                          <a:solidFill>
                            <a:srgbClr val="F40CC2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rgbClr val="F40CC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</a:rPr>
              <a:t>Tokens: Identifiers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C5053C"/>
                </a:solidFill>
              </a:rPr>
              <a:t>Refers to the name of variables, arrays, functions and classes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00B050"/>
                </a:solidFill>
              </a:rPr>
              <a:t>variable = </a:t>
            </a:r>
            <a:r>
              <a:rPr lang="en-US" sz="2400" b="1" dirty="0" smtClean="0">
                <a:solidFill>
                  <a:srgbClr val="9F1151"/>
                </a:solidFill>
              </a:rPr>
              <a:t>which can vary its value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7030A0"/>
                </a:solidFill>
              </a:rPr>
              <a:t>Used to store operands used in expressions and to store the results 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i.e.  a=5, b=2</a:t>
            </a: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	          c=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a+b</a:t>
            </a: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</a:rPr>
              <a:t>Rules: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</a:rPr>
              <a:t>Combination of alphabets , digits and underscore ( </a:t>
            </a:r>
            <a:r>
              <a:rPr lang="en-US" sz="2400" b="1" dirty="0" smtClean="0">
                <a:solidFill>
                  <a:srgbClr val="F40CC2"/>
                </a:solidFill>
              </a:rPr>
              <a:t>_ </a:t>
            </a:r>
            <a:r>
              <a:rPr lang="en-US" sz="2400" b="1" dirty="0" smtClean="0">
                <a:solidFill>
                  <a:srgbClr val="002060"/>
                </a:solidFill>
              </a:rPr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</a:rPr>
              <a:t>Can not start with a digit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</a:rPr>
              <a:t>Can not be a keyword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</a:rPr>
              <a:t>Uppercase and Lowercase are significant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</a:rPr>
              <a:t>First 31 characters are significant</a:t>
            </a:r>
          </a:p>
          <a:p>
            <a:pPr marL="514350" indent="-514350" algn="just">
              <a:buNone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algn="just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B202CBF532C47AC7B4711D124A94A" ma:contentTypeVersion="6" ma:contentTypeDescription="Create a new document." ma:contentTypeScope="" ma:versionID="6b0c5913e4c90648c0e3d8c9c8aad070">
  <xsd:schema xmlns:xsd="http://www.w3.org/2001/XMLSchema" xmlns:xs="http://www.w3.org/2001/XMLSchema" xmlns:p="http://schemas.microsoft.com/office/2006/metadata/properties" xmlns:ns2="b66ba328-3cef-4ab1-9137-b80ba276e726" targetNamespace="http://schemas.microsoft.com/office/2006/metadata/properties" ma:root="true" ma:fieldsID="4c5ebe11088ba27bcb664a761609a42e" ns2:_="">
    <xsd:import namespace="b66ba328-3cef-4ab1-9137-b80ba276e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ba328-3cef-4ab1-9137-b80ba276e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FE763A-48FF-4CDA-B3BA-6473F177D26F}"/>
</file>

<file path=customXml/itemProps2.xml><?xml version="1.0" encoding="utf-8"?>
<ds:datastoreItem xmlns:ds="http://schemas.openxmlformats.org/officeDocument/2006/customXml" ds:itemID="{358AE999-C0C0-4986-86DA-6A8844A5B5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FD8ADD-F35E-44CC-AE1E-B710DBEE0B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1130</Words>
  <Application>Microsoft Office PowerPoint</Application>
  <PresentationFormat>On-screen Show (4:3)</PresentationFormat>
  <Paragraphs>438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Lato</vt:lpstr>
      <vt:lpstr>Raleway</vt:lpstr>
      <vt:lpstr>Wingdings</vt:lpstr>
      <vt:lpstr>Antonio template</vt:lpstr>
      <vt:lpstr>2. Elements  of C++</vt:lpstr>
      <vt:lpstr>PowerPoint Presentation</vt:lpstr>
      <vt:lpstr>Learning Outcomes</vt:lpstr>
      <vt:lpstr>Basic constructs of C++</vt:lpstr>
      <vt:lpstr>Character Set</vt:lpstr>
      <vt:lpstr>Tokens</vt:lpstr>
      <vt:lpstr>Tokens: Keywords</vt:lpstr>
      <vt:lpstr>Tokens: Constants</vt:lpstr>
      <vt:lpstr>Tokens: Identifiers</vt:lpstr>
      <vt:lpstr>Tokens: Identifiers</vt:lpstr>
      <vt:lpstr>PowerPoint Presentation</vt:lpstr>
      <vt:lpstr>Tokens:Strings and Operators</vt:lpstr>
      <vt:lpstr>Data Types</vt:lpstr>
      <vt:lpstr>Data Types:Fundamental</vt:lpstr>
      <vt:lpstr>PowerPoint Presentation</vt:lpstr>
      <vt:lpstr>PowerPoint Presentation</vt:lpstr>
      <vt:lpstr>Data Types: Derived</vt:lpstr>
      <vt:lpstr>Data Types: User Defined</vt:lpstr>
      <vt:lpstr>Data Types: User Defined:ENUM</vt:lpstr>
      <vt:lpstr>Data Types: User Defined:ENUM</vt:lpstr>
      <vt:lpstr>Data Types: User Defined:ENUM</vt:lpstr>
      <vt:lpstr>Data Types: User Defined:ENUM</vt:lpstr>
      <vt:lpstr>Symbolic Constant</vt:lpstr>
      <vt:lpstr>Operators</vt:lpstr>
      <vt:lpstr>Types of Operators in C/C++</vt:lpstr>
      <vt:lpstr>Arithmetic Operators</vt:lpstr>
      <vt:lpstr>Relational Operators</vt:lpstr>
      <vt:lpstr>Logical Operators</vt:lpstr>
      <vt:lpstr>PowerPoint Presentation</vt:lpstr>
      <vt:lpstr>Assignment Operator</vt:lpstr>
      <vt:lpstr>Increment and Decrement Operators</vt:lpstr>
      <vt:lpstr>Conditional Operator</vt:lpstr>
      <vt:lpstr>Bitwise Operators</vt:lpstr>
      <vt:lpstr>Special Operators</vt:lpstr>
      <vt:lpstr>Type Conversion</vt:lpstr>
      <vt:lpstr>Implicit Type Conversion</vt:lpstr>
      <vt:lpstr>PowerPoint Presentation</vt:lpstr>
      <vt:lpstr>Explicit Type Conversion</vt:lpstr>
      <vt:lpstr>Operator Precedence &amp; Associativity</vt:lpstr>
      <vt:lpstr>Operator Precedence</vt:lpstr>
      <vt:lpstr>Operator Associativity</vt:lpstr>
      <vt:lpstr>Operator Precedence in C</vt:lpstr>
      <vt:lpstr>Operator Precedence in C</vt:lpstr>
      <vt:lpstr>Mathematical Functions</vt:lpstr>
      <vt:lpstr>Exercise Questions</vt:lpstr>
      <vt:lpstr>Exercises</vt:lpstr>
      <vt:lpstr>Exercises</vt:lpstr>
      <vt:lpstr>Exercises</vt:lpstr>
      <vt:lpstr>Exercises</vt:lpstr>
      <vt:lpstr>Thanks!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lastModifiedBy>Krishna Kansara</cp:lastModifiedBy>
  <cp:revision>241</cp:revision>
  <dcterms:modified xsi:type="dcterms:W3CDTF">2022-03-17T05:07:26Z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0x0101008A6B202CBF532C47AC7B4711D124A94A</vt:lpwstr>
  </property>
</Properties>
</file>